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sldIdLst>
    <p:sldId id="256" r:id="rId2"/>
    <p:sldId id="276" r:id="rId3"/>
    <p:sldId id="265" r:id="rId4"/>
    <p:sldId id="266" r:id="rId5"/>
    <p:sldId id="268" r:id="rId6"/>
    <p:sldId id="269" r:id="rId7"/>
    <p:sldId id="277" r:id="rId8"/>
    <p:sldId id="271" r:id="rId9"/>
    <p:sldId id="264" r:id="rId10"/>
    <p:sldId id="273" r:id="rId11"/>
    <p:sldId id="278" r:id="rId12"/>
    <p:sldId id="274" r:id="rId13"/>
    <p:sldId id="282" r:id="rId14"/>
    <p:sldId id="284" r:id="rId15"/>
    <p:sldId id="285" r:id="rId16"/>
    <p:sldId id="279" r:id="rId17"/>
    <p:sldId id="280" r:id="rId18"/>
    <p:sldId id="275" r:id="rId19"/>
    <p:sldId id="281" r:id="rId20"/>
    <p:sldId id="286" r:id="rId21"/>
    <p:sldId id="263" r:id="rId22"/>
  </p:sldIdLst>
  <p:sldSz cx="9144000" cy="6858000" type="screen4x3"/>
  <p:notesSz cx="6858000" cy="9144000"/>
  <p:embeddedFontLst>
    <p:embeddedFont>
      <p:font typeface="Franklin Gothic Medium" pitchFamily="34" charset="0"/>
      <p:regular r:id="rId24"/>
      <p:italic r:id="rId25"/>
    </p:embeddedFont>
    <p:embeddedFont>
      <p:font typeface="Franklin Gothic Book" pitchFamily="34" charset="0"/>
      <p:regular r:id="rId26"/>
      <p:italic r:id="rId27"/>
    </p:embeddedFon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18" autoAdjust="0"/>
  </p:normalViewPr>
  <p:slideViewPr>
    <p:cSldViewPr>
      <p:cViewPr>
        <p:scale>
          <a:sx n="66" d="100"/>
          <a:sy n="66" d="100"/>
        </p:scale>
        <p:origin x="-1200"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80906-7609-45AC-9230-882EEB2F4AC3}" type="datetimeFigureOut">
              <a:rPr lang="en-US" smtClean="0"/>
              <a:pPr/>
              <a:t>8/3/2012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E29B5-3FA4-4670-B5CC-E9460095EC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qlalchemy.org/organization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8E29B5-3FA4-4670-B5CC-E9460095ECA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8E29B5-3FA4-4670-B5CC-E9460095ECA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8E29B5-3FA4-4670-B5CC-E9460095ECA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Outputs results in a </a:t>
            </a:r>
            <a:r>
              <a:rPr lang="en-US" dirty="0" err="1" smtClean="0"/>
              <a:t>pdf</a:t>
            </a:r>
            <a:r>
              <a:rPr lang="en-US" dirty="0" smtClean="0"/>
              <a:t> and a text file table</a:t>
            </a:r>
            <a:endParaRPr lang="en-US" dirty="0"/>
          </a:p>
        </p:txBody>
      </p:sp>
      <p:sp>
        <p:nvSpPr>
          <p:cNvPr id="4" name="Slide Number Placeholder 3"/>
          <p:cNvSpPr>
            <a:spLocks noGrp="1"/>
          </p:cNvSpPr>
          <p:nvPr>
            <p:ph type="sldNum" sz="quarter" idx="10"/>
          </p:nvPr>
        </p:nvSpPr>
        <p:spPr/>
        <p:txBody>
          <a:bodyPr/>
          <a:lstStyle/>
          <a:p>
            <a:fld id="{D98E29B5-3FA4-4670-B5CC-E9460095ECA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8E29B5-3FA4-4670-B5CC-E9460095ECAE}"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happy to share</a:t>
            </a:r>
            <a:r>
              <a:rPr lang="en-US" baseline="0" dirty="0" smtClean="0"/>
              <a:t> our code/knowledge and collaborate with anyone </a:t>
            </a:r>
            <a:r>
              <a:rPr lang="en-US" baseline="0" smtClean="0"/>
              <a:t>else interested.</a:t>
            </a:r>
            <a:endParaRPr lang="en-US" dirty="0"/>
          </a:p>
        </p:txBody>
      </p:sp>
      <p:sp>
        <p:nvSpPr>
          <p:cNvPr id="4" name="Slide Number Placeholder 3"/>
          <p:cNvSpPr>
            <a:spLocks noGrp="1"/>
          </p:cNvSpPr>
          <p:nvPr>
            <p:ph type="sldNum" sz="quarter" idx="10"/>
          </p:nvPr>
        </p:nvSpPr>
        <p:spPr/>
        <p:txBody>
          <a:bodyPr/>
          <a:lstStyle/>
          <a:p>
            <a:fld id="{D98E29B5-3FA4-4670-B5CC-E9460095ECAE}"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8E29B5-3FA4-4670-B5CC-E9460095ECA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you ever want to do more than is possible through a standard AQS report? And have it automated?</a:t>
            </a:r>
          </a:p>
          <a:p>
            <a:endParaRPr lang="en-US" dirty="0" smtClean="0"/>
          </a:p>
          <a:p>
            <a:r>
              <a:rPr lang="en-US" dirty="0" smtClean="0"/>
              <a:t>Do you wish</a:t>
            </a:r>
            <a:r>
              <a:rPr lang="en-US" baseline="0" dirty="0" smtClean="0"/>
              <a:t> you had additional software but don’t have the resources?</a:t>
            </a:r>
          </a:p>
          <a:p>
            <a:endParaRPr lang="en-US" baseline="0" dirty="0" smtClean="0"/>
          </a:p>
          <a:p>
            <a:r>
              <a:rPr lang="en-US" baseline="0" dirty="0" smtClean="0"/>
              <a:t>There’s great commercial software out there like SAS, </a:t>
            </a:r>
            <a:r>
              <a:rPr lang="en-US" baseline="0" dirty="0" err="1" smtClean="0"/>
              <a:t>SigmaPlot</a:t>
            </a:r>
            <a:r>
              <a:rPr lang="en-US" baseline="0" dirty="0" smtClean="0"/>
              <a:t>, </a:t>
            </a:r>
            <a:r>
              <a:rPr lang="en-US" baseline="0" dirty="0" err="1" smtClean="0"/>
              <a:t>Matlab</a:t>
            </a:r>
            <a:r>
              <a:rPr lang="en-US" baseline="0" dirty="0" smtClean="0"/>
              <a:t>,…  And these tool could provide immense value for air quality data analysis, but they’re expensive.</a:t>
            </a:r>
          </a:p>
          <a:p>
            <a:endParaRPr lang="en-US" baseline="0" dirty="0" smtClean="0"/>
          </a:p>
          <a:p>
            <a:r>
              <a:rPr lang="en-US" baseline="0" dirty="0" smtClean="0"/>
              <a:t>Do you have routine reports or analyses that you currently generate manually and are resource/time intensive?</a:t>
            </a:r>
          </a:p>
          <a:p>
            <a:endParaRPr lang="en-US" baseline="0" dirty="0" smtClean="0"/>
          </a:p>
          <a:p>
            <a:r>
              <a:rPr lang="en-US" baseline="0" dirty="0" smtClean="0"/>
              <a:t>Python tools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98E29B5-3FA4-4670-B5CC-E9460095ECA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8E29B5-3FA4-4670-B5CC-E9460095ECA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8E29B5-3FA4-4670-B5CC-E9460095ECA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 system</a:t>
            </a:r>
            <a:r>
              <a:rPr lang="en-US" baseline="0" dirty="0" smtClean="0"/>
              <a:t> is also community-based</a:t>
            </a:r>
          </a:p>
          <a:p>
            <a:pPr>
              <a:buFontTx/>
              <a:buChar char="-"/>
            </a:pPr>
            <a:r>
              <a:rPr lang="en-US" baseline="0" dirty="0" smtClean="0"/>
              <a:t>No traditional tech support</a:t>
            </a:r>
          </a:p>
          <a:p>
            <a:pPr>
              <a:buFontTx/>
              <a:buChar char="-"/>
            </a:pPr>
            <a:r>
              <a:rPr lang="en-US" baseline="0" dirty="0" smtClean="0"/>
              <a:t>Rather, a large online support community</a:t>
            </a:r>
            <a:endParaRPr lang="en-US" dirty="0"/>
          </a:p>
        </p:txBody>
      </p:sp>
      <p:sp>
        <p:nvSpPr>
          <p:cNvPr id="4" name="Slide Number Placeholder 3"/>
          <p:cNvSpPr>
            <a:spLocks noGrp="1"/>
          </p:cNvSpPr>
          <p:nvPr>
            <p:ph type="sldNum" sz="quarter" idx="10"/>
          </p:nvPr>
        </p:nvSpPr>
        <p:spPr/>
        <p:txBody>
          <a:bodyPr/>
          <a:lstStyle/>
          <a:p>
            <a:fld id="{D98E29B5-3FA4-4670-B5CC-E9460095ECA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8E29B5-3FA4-4670-B5CC-E9460095ECA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8E29B5-3FA4-4670-B5CC-E9460095ECA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SQLAlchemy</a:t>
            </a:r>
            <a:r>
              <a:rPr lang="en-US" dirty="0" smtClean="0"/>
              <a:t> is used by organizations such as: </a:t>
            </a:r>
          </a:p>
          <a:p>
            <a:r>
              <a:rPr lang="en-US" dirty="0" smtClean="0">
                <a:hlinkClick r:id="rId3" action="ppaction://hlinkfile"/>
              </a:rPr>
              <a:t>Yelp!</a:t>
            </a:r>
            <a:endParaRPr lang="en-US" dirty="0" smtClean="0"/>
          </a:p>
          <a:p>
            <a:r>
              <a:rPr lang="en-US" dirty="0" err="1" smtClean="0">
                <a:hlinkClick r:id="rId3" action="ppaction://hlinkfile"/>
              </a:rPr>
              <a:t>reddit</a:t>
            </a:r>
            <a:endParaRPr lang="en-US" dirty="0" smtClean="0"/>
          </a:p>
          <a:p>
            <a:r>
              <a:rPr lang="en-US" dirty="0" smtClean="0">
                <a:hlinkClick r:id="rId3" action="ppaction://hlinkfile"/>
              </a:rPr>
              <a:t>Mozilla</a:t>
            </a:r>
            <a:r>
              <a:rPr lang="en-US" dirty="0" smtClean="0"/>
              <a:t> (</a:t>
            </a:r>
            <a:r>
              <a:rPr lang="en-US" dirty="0" err="1" smtClean="0"/>
              <a:t>firefox</a:t>
            </a:r>
            <a:r>
              <a:rPr lang="en-US" dirty="0" smtClean="0"/>
              <a:t>)</a:t>
            </a:r>
          </a:p>
          <a:p>
            <a:r>
              <a:rPr lang="en-US" dirty="0" smtClean="0">
                <a:hlinkClick r:id="rId3" action="ppaction://hlinkfile"/>
              </a:rPr>
              <a:t>Urban Airship</a:t>
            </a:r>
            <a:endParaRPr lang="en-US" dirty="0" smtClean="0"/>
          </a:p>
          <a:p>
            <a:r>
              <a:rPr lang="en-US" dirty="0" smtClean="0">
                <a:hlinkClick r:id="rId3" action="ppaction://hlinkfile"/>
              </a:rPr>
              <a:t>Survey Monkey</a:t>
            </a:r>
            <a:endParaRPr lang="en-US" dirty="0" smtClean="0"/>
          </a:p>
          <a:p>
            <a:r>
              <a:rPr lang="en-US" dirty="0" err="1" smtClean="0">
                <a:hlinkClick r:id="rId3" action="ppaction://hlinkfile"/>
              </a:rPr>
              <a:t>Lolapps</a:t>
            </a:r>
            <a:endParaRPr lang="en-US" dirty="0" smtClean="0"/>
          </a:p>
          <a:p>
            <a:endParaRPr lang="en-US" dirty="0" smtClean="0"/>
          </a:p>
          <a:p>
            <a:r>
              <a:rPr lang="en-US" dirty="0" err="1" smtClean="0"/>
              <a:t>SQLAlchemy</a:t>
            </a:r>
            <a:r>
              <a:rPr lang="en-US" baseline="0" dirty="0" smtClean="0"/>
              <a:t> can automatically map your existing database! – with the SQL Soup extension</a:t>
            </a:r>
            <a:endParaRPr lang="en-US" dirty="0"/>
          </a:p>
        </p:txBody>
      </p:sp>
      <p:sp>
        <p:nvSpPr>
          <p:cNvPr id="4" name="Slide Number Placeholder 3"/>
          <p:cNvSpPr>
            <a:spLocks noGrp="1"/>
          </p:cNvSpPr>
          <p:nvPr>
            <p:ph type="sldNum" sz="quarter" idx="10"/>
          </p:nvPr>
        </p:nvSpPr>
        <p:spPr/>
        <p:txBody>
          <a:bodyPr/>
          <a:lstStyle/>
          <a:p>
            <a:fld id="{D98E29B5-3FA4-4670-B5CC-E9460095ECA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8E29B5-3FA4-4670-B5CC-E9460095ECA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28C9F5-6B16-4BBD-B82E-8CCABA9E1424}"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C9F5-6B16-4BBD-B82E-8CCABA9E1424}"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C9F5-6B16-4BBD-B82E-8CCABA9E1424}"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28C9F5-6B16-4BBD-B82E-8CCABA9E1424}"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28C9F5-6B16-4BBD-B82E-8CCABA9E1424}" type="datetimeFigureOut">
              <a:rPr lang="en-US" smtClean="0"/>
              <a:pPr/>
              <a:t>8/3/2012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28C9F5-6B16-4BBD-B82E-8CCABA9E1424}"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28C9F5-6B16-4BBD-B82E-8CCABA9E1424}" type="datetimeFigureOut">
              <a:rPr lang="en-US" smtClean="0"/>
              <a:pPr/>
              <a:t>8/3/2012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28C9F5-6B16-4BBD-B82E-8CCABA9E1424}" type="datetimeFigureOut">
              <a:rPr lang="en-US" smtClean="0"/>
              <a:pPr/>
              <a:t>8/3/2012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28C9F5-6B16-4BBD-B82E-8CCABA9E1424}" type="datetimeFigureOut">
              <a:rPr lang="en-US" smtClean="0"/>
              <a:pPr/>
              <a:t>8/3/2012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8C9F5-6B16-4BBD-B82E-8CCABA9E1424}"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8C9F5-6B16-4BBD-B82E-8CCABA9E1424}" type="datetimeFigureOut">
              <a:rPr lang="en-US" smtClean="0"/>
              <a:pPr/>
              <a:t>8/3/2012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06FDB-E2BA-4B2B-A374-026947E81F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chemeClr val="tx2">
                <a:lumMod val="40000"/>
                <a:lumOff val="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8C9F5-6B16-4BBD-B82E-8CCABA9E1424}" type="datetimeFigureOut">
              <a:rPr lang="en-US" smtClean="0"/>
              <a:pPr/>
              <a:t>8/3/2012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06FDB-E2BA-4B2B-A374-026947E81F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a:solidFill>
            <a:schemeClr val="tx1"/>
          </a:solidFill>
          <a:latin typeface="Franklin Gothic Book" pitchFamily="34" charset="0"/>
          <a:ea typeface="+mn-ea"/>
          <a:cs typeface="+mn-cs"/>
        </a:defRPr>
      </a:lvl1pPr>
      <a:lvl2pPr marL="742950" indent="-285750" algn="l" defTabSz="914400" rtl="0" eaLnBrk="1" latinLnBrk="0" hangingPunct="1">
        <a:spcBef>
          <a:spcPct val="20000"/>
        </a:spcBef>
        <a:buFont typeface="Arial" pitchFamily="34" charset="0"/>
        <a:buChar char="–"/>
        <a:defRPr sz="2800" b="0" kern="1200">
          <a:solidFill>
            <a:schemeClr val="tx1"/>
          </a:solidFill>
          <a:latin typeface="Franklin Gothic Book" pitchFamily="34" charset="0"/>
          <a:ea typeface="+mn-ea"/>
          <a:cs typeface="+mn-cs"/>
        </a:defRPr>
      </a:lvl2pPr>
      <a:lvl3pPr marL="1143000" indent="-228600" algn="l" defTabSz="914400" rtl="0" eaLnBrk="1" latinLnBrk="0" hangingPunct="1">
        <a:spcBef>
          <a:spcPct val="20000"/>
        </a:spcBef>
        <a:buFont typeface="Arial" pitchFamily="34" charset="0"/>
        <a:buChar char="•"/>
        <a:defRPr sz="2400" b="0" kern="1200">
          <a:solidFill>
            <a:schemeClr val="tx1"/>
          </a:solidFill>
          <a:latin typeface="Franklin Gothic Book" pitchFamily="34" charset="0"/>
          <a:ea typeface="+mn-ea"/>
          <a:cs typeface="+mn-cs"/>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Franklin Gothic Book" pitchFamily="34" charset="0"/>
          <a:ea typeface="+mn-ea"/>
          <a:cs typeface="+mn-cs"/>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mailto:garver.daniel@epa.gov" TargetMode="External"/><Relationship Id="rId7" Type="http://schemas.openxmlformats.org/officeDocument/2006/relationships/hyperlink" Target="http://www.codecademy.com/tracks/pyth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sqlalchemy.org/" TargetMode="External"/><Relationship Id="rId5" Type="http://schemas.openxmlformats.org/officeDocument/2006/relationships/hyperlink" Target="http://www.python.org/" TargetMode="External"/><Relationship Id="rId4" Type="http://schemas.openxmlformats.org/officeDocument/2006/relationships/hyperlink" Target="mailto:brown.ryan@epa.gov"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Autofit/>
          </a:bodyPr>
          <a:lstStyle/>
          <a:p>
            <a:r>
              <a:rPr lang="en-US" sz="3600" b="1" dirty="0" smtClean="0">
                <a:solidFill>
                  <a:schemeClr val="tx2"/>
                </a:solidFill>
              </a:rPr>
              <a:t>Air Quality Data Analysis </a:t>
            </a:r>
            <a:br>
              <a:rPr lang="en-US" sz="3600" b="1" dirty="0" smtClean="0">
                <a:solidFill>
                  <a:schemeClr val="tx2"/>
                </a:solidFill>
              </a:rPr>
            </a:br>
            <a:r>
              <a:rPr lang="en-US" sz="3600" b="1" dirty="0" smtClean="0">
                <a:solidFill>
                  <a:schemeClr val="tx2"/>
                </a:solidFill>
              </a:rPr>
              <a:t>Using Open Source Tools</a:t>
            </a:r>
            <a:endParaRPr lang="en-US" sz="3200" dirty="0"/>
          </a:p>
        </p:txBody>
      </p:sp>
      <p:sp>
        <p:nvSpPr>
          <p:cNvPr id="3" name="Subtitle 2"/>
          <p:cNvSpPr>
            <a:spLocks noGrp="1"/>
          </p:cNvSpPr>
          <p:nvPr>
            <p:ph type="subTitle" idx="1"/>
          </p:nvPr>
        </p:nvSpPr>
        <p:spPr>
          <a:xfrm>
            <a:off x="609600" y="4648200"/>
            <a:ext cx="7620000" cy="1752600"/>
          </a:xfrm>
        </p:spPr>
        <p:txBody>
          <a:bodyPr>
            <a:normAutofit/>
          </a:bodyPr>
          <a:lstStyle/>
          <a:p>
            <a:r>
              <a:rPr lang="en-US" sz="2800" b="1" dirty="0" smtClean="0">
                <a:solidFill>
                  <a:schemeClr val="tx1"/>
                </a:solidFill>
              </a:rPr>
              <a:t>Daniel Garver and Ryan Brown</a:t>
            </a:r>
            <a:br>
              <a:rPr lang="en-US" sz="2800" b="1" dirty="0" smtClean="0">
                <a:solidFill>
                  <a:schemeClr val="tx1"/>
                </a:solidFill>
              </a:rPr>
            </a:br>
            <a:r>
              <a:rPr lang="en-US" sz="2800" b="1" dirty="0" smtClean="0">
                <a:solidFill>
                  <a:schemeClr val="tx1"/>
                </a:solidFill>
              </a:rPr>
              <a:t>US EPA Region 4</a:t>
            </a:r>
            <a:endParaRPr lang="en-US" sz="2800" b="1" dirty="0">
              <a:solidFill>
                <a:schemeClr val="tx1"/>
              </a:solidFill>
            </a:endParaRPr>
          </a:p>
        </p:txBody>
      </p:sp>
      <p:pic>
        <p:nvPicPr>
          <p:cNvPr id="4" name="Picture 7" descr="epa_logo_horiz_small"/>
          <p:cNvPicPr>
            <a:picLocks noChangeAspect="1" noChangeArrowheads="1"/>
          </p:cNvPicPr>
          <p:nvPr/>
        </p:nvPicPr>
        <p:blipFill>
          <a:blip r:embed="rId3" cstate="print"/>
          <a:srcRect/>
          <a:stretch>
            <a:fillRect/>
          </a:stretch>
        </p:blipFill>
        <p:spPr bwMode="auto">
          <a:xfrm>
            <a:off x="6096000" y="6248400"/>
            <a:ext cx="2857500" cy="400050"/>
          </a:xfrm>
          <a:prstGeom prst="rect">
            <a:avLst/>
          </a:prstGeom>
          <a:noFill/>
        </p:spPr>
      </p:pic>
      <p:pic>
        <p:nvPicPr>
          <p:cNvPr id="5" name="Picture 4" descr="windrose2.png"/>
          <p:cNvPicPr>
            <a:picLocks noChangeAspect="1"/>
          </p:cNvPicPr>
          <p:nvPr/>
        </p:nvPicPr>
        <p:blipFill>
          <a:blip r:embed="rId4" cstate="print"/>
          <a:stretch>
            <a:fillRect/>
          </a:stretch>
        </p:blipFill>
        <p:spPr>
          <a:xfrm>
            <a:off x="457200" y="2005310"/>
            <a:ext cx="2362200" cy="2362200"/>
          </a:xfrm>
          <a:prstGeom prst="rect">
            <a:avLst/>
          </a:prstGeom>
          <a:ln w="3175">
            <a:solidFill>
              <a:schemeClr val="tx1"/>
            </a:solidFill>
          </a:ln>
          <a:effectLst>
            <a:outerShdw blurRad="50800" dist="38100" dir="10800000" algn="r" rotWithShape="0">
              <a:prstClr val="black">
                <a:alpha val="40000"/>
              </a:prstClr>
            </a:outerShdw>
          </a:effectLst>
        </p:spPr>
      </p:pic>
      <p:pic>
        <p:nvPicPr>
          <p:cNvPr id="6" name="Picture 1"/>
          <p:cNvPicPr>
            <a:picLocks noChangeAspect="1" noChangeArrowheads="1"/>
          </p:cNvPicPr>
          <p:nvPr/>
        </p:nvPicPr>
        <p:blipFill>
          <a:blip r:embed="rId5" cstate="print"/>
          <a:srcRect/>
          <a:stretch>
            <a:fillRect/>
          </a:stretch>
        </p:blipFill>
        <p:spPr bwMode="auto">
          <a:xfrm>
            <a:off x="3048000" y="1962150"/>
            <a:ext cx="2743200" cy="244852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 name="Picture 5"/>
          <p:cNvPicPr>
            <a:picLocks noChangeAspect="1" noChangeArrowheads="1"/>
          </p:cNvPicPr>
          <p:nvPr/>
        </p:nvPicPr>
        <p:blipFill>
          <a:blip r:embed="rId6" cstate="print"/>
          <a:srcRect l="1783" r="7272"/>
          <a:stretch>
            <a:fillRect/>
          </a:stretch>
        </p:blipFill>
        <p:spPr bwMode="auto">
          <a:xfrm>
            <a:off x="5954488" y="1967211"/>
            <a:ext cx="2960912" cy="2438399"/>
          </a:xfrm>
          <a:prstGeom prst="rect">
            <a:avLst/>
          </a:prstGeom>
          <a:noFill/>
          <a:ln w="3175">
            <a:solidFill>
              <a:schemeClr val="tx1"/>
            </a:solid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err="1" smtClean="0"/>
              <a:t>SQLAlchemy</a:t>
            </a:r>
            <a:r>
              <a:rPr lang="en-US" dirty="0" smtClean="0"/>
              <a:t> – An Example</a:t>
            </a:r>
            <a:endParaRPr lang="en-US" dirty="0"/>
          </a:p>
        </p:txBody>
      </p:sp>
      <p:sp>
        <p:nvSpPr>
          <p:cNvPr id="7" name="TextBox 6"/>
          <p:cNvSpPr txBox="1"/>
          <p:nvPr/>
        </p:nvSpPr>
        <p:spPr>
          <a:xfrm>
            <a:off x="304800" y="1676400"/>
            <a:ext cx="6705600" cy="307777"/>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solidFill>
                  <a:srgbClr val="0000FF"/>
                </a:solidFill>
                <a:latin typeface="Courier New" pitchFamily="49" charset="0"/>
                <a:cs typeface="Courier New" pitchFamily="49" charset="0"/>
              </a:rPr>
              <a:t>query = </a:t>
            </a:r>
            <a:r>
              <a:rPr lang="en-US" sz="1400" dirty="0" err="1" smtClean="0">
                <a:solidFill>
                  <a:srgbClr val="0000FF"/>
                </a:solidFill>
                <a:latin typeface="Courier New" pitchFamily="49" charset="0"/>
                <a:cs typeface="Courier New" pitchFamily="49" charset="0"/>
              </a:rPr>
              <a:t>session.query</a:t>
            </a:r>
            <a:r>
              <a:rPr lang="en-US" sz="1400" dirty="0" smtClean="0">
                <a:solidFill>
                  <a:srgbClr val="0000FF"/>
                </a:solidFill>
                <a:latin typeface="Courier New" pitchFamily="49" charset="0"/>
                <a:cs typeface="Courier New" pitchFamily="49" charset="0"/>
              </a:rPr>
              <a:t>(</a:t>
            </a:r>
            <a:r>
              <a:rPr lang="en-US" sz="1400" dirty="0" err="1" smtClean="0">
                <a:solidFill>
                  <a:srgbClr val="0000FF"/>
                </a:solidFill>
                <a:latin typeface="Courier New" pitchFamily="49" charset="0"/>
                <a:cs typeface="Courier New" pitchFamily="49" charset="0"/>
              </a:rPr>
              <a:t>dm.dim_monitor</a:t>
            </a:r>
            <a:r>
              <a:rPr lang="en-US" sz="1400" dirty="0" smtClean="0">
                <a:solidFill>
                  <a:srgbClr val="0000FF"/>
                </a:solidFill>
                <a:latin typeface="Courier New" pitchFamily="49" charset="0"/>
                <a:cs typeface="Courier New" pitchFamily="49" charset="0"/>
              </a:rPr>
              <a:t>).join(</a:t>
            </a:r>
            <a:r>
              <a:rPr lang="en-US" sz="1400" dirty="0" err="1" smtClean="0">
                <a:solidFill>
                  <a:srgbClr val="0000FF"/>
                </a:solidFill>
                <a:latin typeface="Courier New" pitchFamily="49" charset="0"/>
                <a:cs typeface="Courier New" pitchFamily="49" charset="0"/>
              </a:rPr>
              <a:t>dm.dim_facility</a:t>
            </a:r>
            <a:r>
              <a:rPr lang="en-US" sz="1400" dirty="0" smtClean="0">
                <a:solidFill>
                  <a:srgbClr val="0000FF"/>
                </a:solidFill>
                <a:latin typeface="Courier New" pitchFamily="49" charset="0"/>
                <a:cs typeface="Courier New" pitchFamily="49" charset="0"/>
              </a:rPr>
              <a:t>)</a:t>
            </a:r>
            <a:endParaRPr lang="en-US" sz="1400" dirty="0">
              <a:solidFill>
                <a:srgbClr val="0000FF"/>
              </a:solidFill>
              <a:latin typeface="Courier New" pitchFamily="49" charset="0"/>
              <a:cs typeface="Courier New" pitchFamily="49" charset="0"/>
            </a:endParaRPr>
          </a:p>
        </p:txBody>
      </p:sp>
      <p:sp>
        <p:nvSpPr>
          <p:cNvPr id="9" name="TextBox 8"/>
          <p:cNvSpPr txBox="1"/>
          <p:nvPr/>
        </p:nvSpPr>
        <p:spPr>
          <a:xfrm>
            <a:off x="304800" y="2667000"/>
            <a:ext cx="8229600" cy="3816429"/>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100" dirty="0" smtClean="0">
                <a:solidFill>
                  <a:srgbClr val="00B050"/>
                </a:solidFill>
                <a:latin typeface="Courier New" pitchFamily="49" charset="0"/>
                <a:cs typeface="Courier New" pitchFamily="49" charset="0"/>
              </a:rPr>
              <a:t>SELECT aqsmart.dim_monitor.dim_monitor_key AS aqsmart_dim_monitor_dim__1, </a:t>
            </a:r>
            <a:r>
              <a:rPr lang="en-US" sz="1100" dirty="0" err="1" smtClean="0">
                <a:solidFill>
                  <a:srgbClr val="00B050"/>
                </a:solidFill>
                <a:latin typeface="Courier New" pitchFamily="49" charset="0"/>
                <a:cs typeface="Courier New" pitchFamily="49" charset="0"/>
              </a:rPr>
              <a:t>aqsmart.dim_monitor.dim_facility_key</a:t>
            </a:r>
            <a:r>
              <a:rPr lang="en-US" sz="1100" dirty="0" smtClean="0">
                <a:solidFill>
                  <a:srgbClr val="00B050"/>
                </a:solidFill>
                <a:latin typeface="Courier New" pitchFamily="49" charset="0"/>
                <a:cs typeface="Courier New" pitchFamily="49" charset="0"/>
              </a:rPr>
              <a:t> AS aqsmart_dim_monitor_dim__2, </a:t>
            </a:r>
            <a:r>
              <a:rPr lang="en-US" sz="1100" dirty="0" err="1" smtClean="0">
                <a:solidFill>
                  <a:srgbClr val="00B050"/>
                </a:solidFill>
                <a:latin typeface="Courier New" pitchFamily="49" charset="0"/>
                <a:cs typeface="Courier New" pitchFamily="49" charset="0"/>
              </a:rPr>
              <a:t>aqsmart.dim_monitor.dim_substance_key</a:t>
            </a:r>
            <a:r>
              <a:rPr lang="en-US" sz="1100" dirty="0" smtClean="0">
                <a:solidFill>
                  <a:srgbClr val="00B050"/>
                </a:solidFill>
                <a:latin typeface="Courier New" pitchFamily="49" charset="0"/>
                <a:cs typeface="Courier New" pitchFamily="49" charset="0"/>
              </a:rPr>
              <a:t> AS aqsmart_dim_monitor_dim__3, </a:t>
            </a:r>
            <a:r>
              <a:rPr lang="en-US" sz="1100" dirty="0" err="1" smtClean="0">
                <a:solidFill>
                  <a:srgbClr val="00B050"/>
                </a:solidFill>
                <a:latin typeface="Courier New" pitchFamily="49" charset="0"/>
                <a:cs typeface="Courier New" pitchFamily="49" charset="0"/>
              </a:rPr>
              <a:t>aqsmart.dim_monitor.mo_id</a:t>
            </a:r>
            <a:r>
              <a:rPr lang="en-US" sz="1100" dirty="0" smtClean="0">
                <a:solidFill>
                  <a:srgbClr val="00B050"/>
                </a:solidFill>
                <a:latin typeface="Courier New" pitchFamily="49" charset="0"/>
                <a:cs typeface="Courier New" pitchFamily="49" charset="0"/>
              </a:rPr>
              <a:t> AS </a:t>
            </a:r>
            <a:r>
              <a:rPr lang="en-US" sz="1100" dirty="0" err="1" smtClean="0">
                <a:solidFill>
                  <a:srgbClr val="00B050"/>
                </a:solidFill>
                <a:latin typeface="Courier New" pitchFamily="49" charset="0"/>
                <a:cs typeface="Courier New" pitchFamily="49" charset="0"/>
              </a:rPr>
              <a:t>aqsmart_dim_monitor_mo_id</a:t>
            </a:r>
            <a:r>
              <a:rPr lang="en-US" sz="1100" dirty="0" smtClean="0">
                <a:solidFill>
                  <a:srgbClr val="00B050"/>
                </a:solidFill>
                <a:latin typeface="Courier New" pitchFamily="49" charset="0"/>
                <a:cs typeface="Courier New" pitchFamily="49" charset="0"/>
              </a:rPr>
              <a:t>, </a:t>
            </a:r>
            <a:r>
              <a:rPr lang="en-US" sz="1100" dirty="0" err="1" smtClean="0">
                <a:solidFill>
                  <a:srgbClr val="00B050"/>
                </a:solidFill>
                <a:latin typeface="Courier New" pitchFamily="49" charset="0"/>
                <a:cs typeface="Courier New" pitchFamily="49" charset="0"/>
              </a:rPr>
              <a:t>aqsmart.dim_monitor.poc</a:t>
            </a:r>
            <a:r>
              <a:rPr lang="en-US" sz="1100" dirty="0" smtClean="0">
                <a:solidFill>
                  <a:srgbClr val="00B050"/>
                </a:solidFill>
                <a:latin typeface="Courier New" pitchFamily="49" charset="0"/>
                <a:cs typeface="Courier New" pitchFamily="49" charset="0"/>
              </a:rPr>
              <a:t> AS </a:t>
            </a:r>
            <a:r>
              <a:rPr lang="en-US" sz="1100" dirty="0" err="1" smtClean="0">
                <a:solidFill>
                  <a:srgbClr val="00B050"/>
                </a:solidFill>
                <a:latin typeface="Courier New" pitchFamily="49" charset="0"/>
                <a:cs typeface="Courier New" pitchFamily="49" charset="0"/>
              </a:rPr>
              <a:t>aqsmart_dim_monitor_poc</a:t>
            </a:r>
            <a:r>
              <a:rPr lang="en-US" sz="1100" dirty="0" smtClean="0">
                <a:solidFill>
                  <a:srgbClr val="00B050"/>
                </a:solidFill>
                <a:latin typeface="Courier New" pitchFamily="49" charset="0"/>
                <a:cs typeface="Courier New" pitchFamily="49" charset="0"/>
              </a:rPr>
              <a:t>, </a:t>
            </a:r>
            <a:r>
              <a:rPr lang="en-US" sz="1100" dirty="0" err="1" smtClean="0">
                <a:solidFill>
                  <a:srgbClr val="00B050"/>
                </a:solidFill>
                <a:latin typeface="Courier New" pitchFamily="49" charset="0"/>
                <a:cs typeface="Courier New" pitchFamily="49" charset="0"/>
              </a:rPr>
              <a:t>aqsmart.dim_monitor.measurement_scale</a:t>
            </a:r>
            <a:r>
              <a:rPr lang="en-US" sz="1100" dirty="0" smtClean="0">
                <a:solidFill>
                  <a:srgbClr val="00B050"/>
                </a:solidFill>
                <a:latin typeface="Courier New" pitchFamily="49" charset="0"/>
                <a:cs typeface="Courier New" pitchFamily="49" charset="0"/>
              </a:rPr>
              <a:t> AS aqsmart_dim_monitor_meas_4, </a:t>
            </a:r>
            <a:r>
              <a:rPr lang="en-US" sz="1100" dirty="0" err="1" smtClean="0">
                <a:solidFill>
                  <a:srgbClr val="00B050"/>
                </a:solidFill>
                <a:latin typeface="Courier New" pitchFamily="49" charset="0"/>
                <a:cs typeface="Courier New" pitchFamily="49" charset="0"/>
              </a:rPr>
              <a:t>aqsmart.dim_monitor.measurement_scale_definition</a:t>
            </a:r>
            <a:r>
              <a:rPr lang="en-US" sz="1100" dirty="0" smtClean="0">
                <a:solidFill>
                  <a:srgbClr val="00B050"/>
                </a:solidFill>
                <a:latin typeface="Courier New" pitchFamily="49" charset="0"/>
                <a:cs typeface="Courier New" pitchFamily="49" charset="0"/>
              </a:rPr>
              <a:t> AS aqsmart_dim_monitor_meas_5, </a:t>
            </a:r>
            <a:r>
              <a:rPr lang="en-US" sz="1100" dirty="0" err="1" smtClean="0">
                <a:solidFill>
                  <a:srgbClr val="00B050"/>
                </a:solidFill>
                <a:latin typeface="Courier New" pitchFamily="49" charset="0"/>
                <a:cs typeface="Courier New" pitchFamily="49" charset="0"/>
              </a:rPr>
              <a:t>aqsmart.dim_monitor.project_type_code</a:t>
            </a:r>
            <a:r>
              <a:rPr lang="en-US" sz="1100" dirty="0" smtClean="0">
                <a:solidFill>
                  <a:srgbClr val="00B050"/>
                </a:solidFill>
                <a:latin typeface="Courier New" pitchFamily="49" charset="0"/>
                <a:cs typeface="Courier New" pitchFamily="49" charset="0"/>
              </a:rPr>
              <a:t> AS aqsmart_dim_monitor_proj_6, </a:t>
            </a:r>
            <a:r>
              <a:rPr lang="en-US" sz="1100" dirty="0" err="1" smtClean="0">
                <a:solidFill>
                  <a:srgbClr val="00B050"/>
                </a:solidFill>
                <a:latin typeface="Courier New" pitchFamily="49" charset="0"/>
                <a:cs typeface="Courier New" pitchFamily="49" charset="0"/>
              </a:rPr>
              <a:t>aqsmart.dim_monitor.project_type</a:t>
            </a:r>
            <a:r>
              <a:rPr lang="en-US" sz="1100" dirty="0" smtClean="0">
                <a:solidFill>
                  <a:srgbClr val="00B050"/>
                </a:solidFill>
                <a:latin typeface="Courier New" pitchFamily="49" charset="0"/>
                <a:cs typeface="Courier New" pitchFamily="49" charset="0"/>
              </a:rPr>
              <a:t> AS aqsmart_dim_monitor_proj_7, </a:t>
            </a:r>
            <a:r>
              <a:rPr lang="en-US" sz="1100" dirty="0" err="1" smtClean="0">
                <a:solidFill>
                  <a:srgbClr val="00B050"/>
                </a:solidFill>
                <a:latin typeface="Courier New" pitchFamily="49" charset="0"/>
                <a:cs typeface="Courier New" pitchFamily="49" charset="0"/>
              </a:rPr>
              <a:t>aqsmart.dim_monitor.dominant_source</a:t>
            </a:r>
            <a:r>
              <a:rPr lang="en-US" sz="1100" dirty="0" smtClean="0">
                <a:solidFill>
                  <a:srgbClr val="00B050"/>
                </a:solidFill>
                <a:latin typeface="Courier New" pitchFamily="49" charset="0"/>
                <a:cs typeface="Courier New" pitchFamily="49" charset="0"/>
              </a:rPr>
              <a:t> AS aqsmart_dim_monitor_domi_8, </a:t>
            </a:r>
            <a:r>
              <a:rPr lang="en-US" sz="1100" dirty="0" err="1" smtClean="0">
                <a:solidFill>
                  <a:srgbClr val="00B050"/>
                </a:solidFill>
                <a:latin typeface="Courier New" pitchFamily="49" charset="0"/>
                <a:cs typeface="Courier New" pitchFamily="49" charset="0"/>
              </a:rPr>
              <a:t>aqsmart.dim_monitor.probe_location</a:t>
            </a:r>
            <a:r>
              <a:rPr lang="en-US" sz="1100" dirty="0" smtClean="0">
                <a:solidFill>
                  <a:srgbClr val="00B050"/>
                </a:solidFill>
                <a:latin typeface="Courier New" pitchFamily="49" charset="0"/>
                <a:cs typeface="Courier New" pitchFamily="49" charset="0"/>
              </a:rPr>
              <a:t> AS aqsmart_dim_monitor_prob_9, </a:t>
            </a:r>
            <a:r>
              <a:rPr lang="en-US" sz="1100" dirty="0" err="1" smtClean="0">
                <a:solidFill>
                  <a:srgbClr val="00B050"/>
                </a:solidFill>
                <a:latin typeface="Courier New" pitchFamily="49" charset="0"/>
                <a:cs typeface="Courier New" pitchFamily="49" charset="0"/>
              </a:rPr>
              <a:t>aqsmart.dim_monitor.probe_height</a:t>
            </a:r>
            <a:r>
              <a:rPr lang="en-US" sz="1100" dirty="0" smtClean="0">
                <a:solidFill>
                  <a:srgbClr val="00B050"/>
                </a:solidFill>
                <a:latin typeface="Courier New" pitchFamily="49" charset="0"/>
                <a:cs typeface="Courier New" pitchFamily="49" charset="0"/>
              </a:rPr>
              <a:t> AS </a:t>
            </a:r>
            <a:r>
              <a:rPr lang="en-US" sz="1100" dirty="0" err="1" smtClean="0">
                <a:solidFill>
                  <a:srgbClr val="00B050"/>
                </a:solidFill>
                <a:latin typeface="Courier New" pitchFamily="49" charset="0"/>
                <a:cs typeface="Courier New" pitchFamily="49" charset="0"/>
              </a:rPr>
              <a:t>aqsmart_dim_monitor_prob_a</a:t>
            </a:r>
            <a:r>
              <a:rPr lang="en-US" sz="1100" dirty="0" smtClean="0">
                <a:solidFill>
                  <a:srgbClr val="00B050"/>
                </a:solidFill>
                <a:latin typeface="Courier New" pitchFamily="49" charset="0"/>
                <a:cs typeface="Courier New" pitchFamily="49" charset="0"/>
              </a:rPr>
              <a:t>, </a:t>
            </a:r>
            <a:r>
              <a:rPr lang="en-US" sz="1100" dirty="0" err="1" smtClean="0">
                <a:solidFill>
                  <a:srgbClr val="00B050"/>
                </a:solidFill>
                <a:latin typeface="Courier New" pitchFamily="49" charset="0"/>
                <a:cs typeface="Courier New" pitchFamily="49" charset="0"/>
              </a:rPr>
              <a:t>aqsmart.dim_monitor.probe_horiz_distance</a:t>
            </a:r>
            <a:r>
              <a:rPr lang="en-US" sz="1100" dirty="0" smtClean="0">
                <a:solidFill>
                  <a:srgbClr val="00B050"/>
                </a:solidFill>
                <a:latin typeface="Courier New" pitchFamily="49" charset="0"/>
                <a:cs typeface="Courier New" pitchFamily="49" charset="0"/>
              </a:rPr>
              <a:t> AS </a:t>
            </a:r>
            <a:r>
              <a:rPr lang="en-US" sz="1100" dirty="0" err="1" smtClean="0">
                <a:solidFill>
                  <a:srgbClr val="00B050"/>
                </a:solidFill>
                <a:latin typeface="Courier New" pitchFamily="49" charset="0"/>
                <a:cs typeface="Courier New" pitchFamily="49" charset="0"/>
              </a:rPr>
              <a:t>aqsmart_dim_monitor_prob_b</a:t>
            </a:r>
            <a:r>
              <a:rPr lang="en-US" sz="1100" dirty="0" smtClean="0">
                <a:solidFill>
                  <a:srgbClr val="00B050"/>
                </a:solidFill>
                <a:latin typeface="Courier New" pitchFamily="49" charset="0"/>
                <a:cs typeface="Courier New" pitchFamily="49" charset="0"/>
              </a:rPr>
              <a:t>, </a:t>
            </a:r>
            <a:r>
              <a:rPr lang="en-US" sz="1100" dirty="0" err="1" smtClean="0">
                <a:solidFill>
                  <a:srgbClr val="00B050"/>
                </a:solidFill>
                <a:latin typeface="Courier New" pitchFamily="49" charset="0"/>
                <a:cs typeface="Courier New" pitchFamily="49" charset="0"/>
              </a:rPr>
              <a:t>aqsmart.dim_monitor.probe_vert_distance</a:t>
            </a:r>
            <a:r>
              <a:rPr lang="en-US" sz="1100" dirty="0" smtClean="0">
                <a:solidFill>
                  <a:srgbClr val="00B050"/>
                </a:solidFill>
                <a:latin typeface="Courier New" pitchFamily="49" charset="0"/>
                <a:cs typeface="Courier New" pitchFamily="49" charset="0"/>
              </a:rPr>
              <a:t> AS </a:t>
            </a:r>
            <a:r>
              <a:rPr lang="en-US" sz="1100" dirty="0" err="1" smtClean="0">
                <a:solidFill>
                  <a:srgbClr val="00B050"/>
                </a:solidFill>
                <a:latin typeface="Courier New" pitchFamily="49" charset="0"/>
                <a:cs typeface="Courier New" pitchFamily="49" charset="0"/>
              </a:rPr>
              <a:t>aqsmart_dim_monitor_prob_c</a:t>
            </a:r>
            <a:r>
              <a:rPr lang="en-US" sz="1100" dirty="0" smtClean="0">
                <a:solidFill>
                  <a:srgbClr val="00B050"/>
                </a:solidFill>
                <a:latin typeface="Courier New" pitchFamily="49" charset="0"/>
                <a:cs typeface="Courier New" pitchFamily="49" charset="0"/>
              </a:rPr>
              <a:t>, </a:t>
            </a:r>
            <a:r>
              <a:rPr lang="en-US" sz="1100" dirty="0" err="1" smtClean="0">
                <a:solidFill>
                  <a:srgbClr val="00B050"/>
                </a:solidFill>
                <a:latin typeface="Courier New" pitchFamily="49" charset="0"/>
                <a:cs typeface="Courier New" pitchFamily="49" charset="0"/>
              </a:rPr>
              <a:t>aqsmart.dim_monitor.sample_residence_time</a:t>
            </a:r>
            <a:r>
              <a:rPr lang="en-US" sz="1100" dirty="0" smtClean="0">
                <a:solidFill>
                  <a:srgbClr val="00B050"/>
                </a:solidFill>
                <a:latin typeface="Courier New" pitchFamily="49" charset="0"/>
                <a:cs typeface="Courier New" pitchFamily="49" charset="0"/>
              </a:rPr>
              <a:t> AS </a:t>
            </a:r>
            <a:r>
              <a:rPr lang="en-US" sz="1100" dirty="0" err="1" smtClean="0">
                <a:solidFill>
                  <a:srgbClr val="00B050"/>
                </a:solidFill>
                <a:latin typeface="Courier New" pitchFamily="49" charset="0"/>
                <a:cs typeface="Courier New" pitchFamily="49" charset="0"/>
              </a:rPr>
              <a:t>aqsmart_dim_monitor_samp_d</a:t>
            </a:r>
            <a:r>
              <a:rPr lang="en-US" sz="1100" dirty="0" smtClean="0">
                <a:solidFill>
                  <a:srgbClr val="00B050"/>
                </a:solidFill>
                <a:latin typeface="Courier New" pitchFamily="49" charset="0"/>
                <a:cs typeface="Courier New" pitchFamily="49" charset="0"/>
              </a:rPr>
              <a:t>, </a:t>
            </a:r>
            <a:r>
              <a:rPr lang="en-US" sz="1100" dirty="0" err="1" smtClean="0">
                <a:solidFill>
                  <a:srgbClr val="00B050"/>
                </a:solidFill>
                <a:latin typeface="Courier New" pitchFamily="49" charset="0"/>
                <a:cs typeface="Courier New" pitchFamily="49" charset="0"/>
              </a:rPr>
              <a:t>aqsmart.dim_monitor.unrestr_air_flow_ind</a:t>
            </a:r>
            <a:r>
              <a:rPr lang="en-US" sz="1100" dirty="0" smtClean="0">
                <a:solidFill>
                  <a:srgbClr val="00B050"/>
                </a:solidFill>
                <a:latin typeface="Courier New" pitchFamily="49" charset="0"/>
                <a:cs typeface="Courier New" pitchFamily="49" charset="0"/>
              </a:rPr>
              <a:t> AS </a:t>
            </a:r>
            <a:r>
              <a:rPr lang="en-US" sz="1100" dirty="0" err="1" smtClean="0">
                <a:solidFill>
                  <a:srgbClr val="00B050"/>
                </a:solidFill>
                <a:latin typeface="Courier New" pitchFamily="49" charset="0"/>
                <a:cs typeface="Courier New" pitchFamily="49" charset="0"/>
              </a:rPr>
              <a:t>aqsmart_dim_monitor_unre_e</a:t>
            </a:r>
            <a:r>
              <a:rPr lang="en-US" sz="1100" dirty="0" smtClean="0">
                <a:solidFill>
                  <a:srgbClr val="00B050"/>
                </a:solidFill>
                <a:latin typeface="Courier New" pitchFamily="49" charset="0"/>
                <a:cs typeface="Courier New" pitchFamily="49" charset="0"/>
              </a:rPr>
              <a:t>, </a:t>
            </a:r>
            <a:r>
              <a:rPr lang="en-US" sz="1100" dirty="0" err="1" smtClean="0">
                <a:solidFill>
                  <a:srgbClr val="00B050"/>
                </a:solidFill>
                <a:latin typeface="Courier New" pitchFamily="49" charset="0"/>
                <a:cs typeface="Courier New" pitchFamily="49" charset="0"/>
              </a:rPr>
              <a:t>aqsmart.dim_monitor.surrogate_ind</a:t>
            </a:r>
            <a:r>
              <a:rPr lang="en-US" sz="1100" dirty="0" smtClean="0">
                <a:solidFill>
                  <a:srgbClr val="00B050"/>
                </a:solidFill>
                <a:latin typeface="Courier New" pitchFamily="49" charset="0"/>
                <a:cs typeface="Courier New" pitchFamily="49" charset="0"/>
              </a:rPr>
              <a:t> AS </a:t>
            </a:r>
            <a:r>
              <a:rPr lang="en-US" sz="1100" dirty="0" err="1" smtClean="0">
                <a:solidFill>
                  <a:srgbClr val="00B050"/>
                </a:solidFill>
                <a:latin typeface="Courier New" pitchFamily="49" charset="0"/>
                <a:cs typeface="Courier New" pitchFamily="49" charset="0"/>
              </a:rPr>
              <a:t>aqsmart_dim_monitor_surr_f</a:t>
            </a:r>
            <a:r>
              <a:rPr lang="en-US" sz="1100" dirty="0" smtClean="0">
                <a:solidFill>
                  <a:srgbClr val="00B050"/>
                </a:solidFill>
                <a:latin typeface="Courier New" pitchFamily="49" charset="0"/>
                <a:cs typeface="Courier New" pitchFamily="49" charset="0"/>
              </a:rPr>
              <a:t>, </a:t>
            </a:r>
            <a:r>
              <a:rPr lang="en-US" sz="1100" dirty="0" err="1" smtClean="0">
                <a:solidFill>
                  <a:srgbClr val="00B050"/>
                </a:solidFill>
                <a:latin typeface="Courier New" pitchFamily="49" charset="0"/>
                <a:cs typeface="Courier New" pitchFamily="49" charset="0"/>
              </a:rPr>
              <a:t>aqsmart.dim_monitor.collaborating_programs</a:t>
            </a:r>
            <a:r>
              <a:rPr lang="en-US" sz="1100" dirty="0" smtClean="0">
                <a:solidFill>
                  <a:srgbClr val="00B050"/>
                </a:solidFill>
                <a:latin typeface="Courier New" pitchFamily="49" charset="0"/>
                <a:cs typeface="Courier New" pitchFamily="49" charset="0"/>
              </a:rPr>
              <a:t> AS aqsmart_dim_monitor_coll_10, </a:t>
            </a:r>
            <a:r>
              <a:rPr lang="en-US" sz="1100" dirty="0" err="1" smtClean="0">
                <a:solidFill>
                  <a:srgbClr val="00B050"/>
                </a:solidFill>
                <a:latin typeface="Courier New" pitchFamily="49" charset="0"/>
                <a:cs typeface="Courier New" pitchFamily="49" charset="0"/>
              </a:rPr>
              <a:t>aqsmart.dim_monitor.last_sampling_date</a:t>
            </a:r>
            <a:r>
              <a:rPr lang="en-US" sz="1100" dirty="0" smtClean="0">
                <a:solidFill>
                  <a:srgbClr val="00B050"/>
                </a:solidFill>
                <a:latin typeface="Courier New" pitchFamily="49" charset="0"/>
                <a:cs typeface="Courier New" pitchFamily="49" charset="0"/>
              </a:rPr>
              <a:t> AS aqsmart_dim_monitor_last_11, </a:t>
            </a:r>
            <a:r>
              <a:rPr lang="en-US" sz="1100" dirty="0" err="1" smtClean="0">
                <a:solidFill>
                  <a:srgbClr val="00B050"/>
                </a:solidFill>
                <a:latin typeface="Courier New" pitchFamily="49" charset="0"/>
                <a:cs typeface="Courier New" pitchFamily="49" charset="0"/>
              </a:rPr>
              <a:t>aqsmart.dim_monitor.etl_last_load_process</a:t>
            </a:r>
            <a:r>
              <a:rPr lang="en-US" sz="1100" dirty="0" smtClean="0">
                <a:solidFill>
                  <a:srgbClr val="00B050"/>
                </a:solidFill>
                <a:latin typeface="Courier New" pitchFamily="49" charset="0"/>
                <a:cs typeface="Courier New" pitchFamily="49" charset="0"/>
              </a:rPr>
              <a:t> AS aqsmart_dim_monitor_etl__12, </a:t>
            </a:r>
            <a:r>
              <a:rPr lang="en-US" sz="1100" dirty="0" err="1" smtClean="0">
                <a:solidFill>
                  <a:srgbClr val="00B050"/>
                </a:solidFill>
                <a:latin typeface="Courier New" pitchFamily="49" charset="0"/>
                <a:cs typeface="Courier New" pitchFamily="49" charset="0"/>
              </a:rPr>
              <a:t>aqsmart.dim_monitor.etl_last_load_date</a:t>
            </a:r>
            <a:r>
              <a:rPr lang="en-US" sz="1100" dirty="0" smtClean="0">
                <a:solidFill>
                  <a:srgbClr val="00B050"/>
                </a:solidFill>
                <a:latin typeface="Courier New" pitchFamily="49" charset="0"/>
                <a:cs typeface="Courier New" pitchFamily="49" charset="0"/>
              </a:rPr>
              <a:t> AS aqsmart_dim_monitor_etl__13 </a:t>
            </a:r>
          </a:p>
          <a:p>
            <a:r>
              <a:rPr lang="en-US" sz="1100" dirty="0" smtClean="0">
                <a:solidFill>
                  <a:srgbClr val="00B050"/>
                </a:solidFill>
                <a:latin typeface="Courier New" pitchFamily="49" charset="0"/>
                <a:cs typeface="Courier New" pitchFamily="49" charset="0"/>
              </a:rPr>
              <a:t>FROM </a:t>
            </a:r>
            <a:r>
              <a:rPr lang="en-US" sz="1100" dirty="0" err="1" smtClean="0">
                <a:solidFill>
                  <a:srgbClr val="00B050"/>
                </a:solidFill>
                <a:latin typeface="Courier New" pitchFamily="49" charset="0"/>
                <a:cs typeface="Courier New" pitchFamily="49" charset="0"/>
              </a:rPr>
              <a:t>aqsmart.dim_monitor</a:t>
            </a:r>
            <a:r>
              <a:rPr lang="en-US" sz="1100" dirty="0" smtClean="0">
                <a:solidFill>
                  <a:srgbClr val="00B050"/>
                </a:solidFill>
                <a:latin typeface="Courier New" pitchFamily="49" charset="0"/>
                <a:cs typeface="Courier New" pitchFamily="49" charset="0"/>
              </a:rPr>
              <a:t> JOIN </a:t>
            </a:r>
            <a:r>
              <a:rPr lang="en-US" sz="1100" dirty="0" err="1" smtClean="0">
                <a:solidFill>
                  <a:srgbClr val="00B050"/>
                </a:solidFill>
                <a:latin typeface="Courier New" pitchFamily="49" charset="0"/>
                <a:cs typeface="Courier New" pitchFamily="49" charset="0"/>
              </a:rPr>
              <a:t>aqsmart.dim_facility</a:t>
            </a:r>
            <a:r>
              <a:rPr lang="en-US" sz="1100" dirty="0" smtClean="0">
                <a:solidFill>
                  <a:srgbClr val="00B050"/>
                </a:solidFill>
                <a:latin typeface="Courier New" pitchFamily="49" charset="0"/>
                <a:cs typeface="Courier New" pitchFamily="49" charset="0"/>
              </a:rPr>
              <a:t> ON </a:t>
            </a:r>
            <a:r>
              <a:rPr lang="en-US" sz="1100" dirty="0" err="1" smtClean="0">
                <a:solidFill>
                  <a:srgbClr val="00B050"/>
                </a:solidFill>
                <a:latin typeface="Courier New" pitchFamily="49" charset="0"/>
                <a:cs typeface="Courier New" pitchFamily="49" charset="0"/>
              </a:rPr>
              <a:t>aqsmart.dim_facility.dim_facility_key</a:t>
            </a:r>
            <a:r>
              <a:rPr lang="en-US" sz="1100" dirty="0" smtClean="0">
                <a:solidFill>
                  <a:srgbClr val="00B050"/>
                </a:solidFill>
                <a:latin typeface="Courier New" pitchFamily="49" charset="0"/>
                <a:cs typeface="Courier New" pitchFamily="49" charset="0"/>
              </a:rPr>
              <a:t> = </a:t>
            </a:r>
            <a:r>
              <a:rPr lang="en-US" sz="1100" dirty="0" err="1" smtClean="0">
                <a:solidFill>
                  <a:srgbClr val="00B050"/>
                </a:solidFill>
                <a:latin typeface="Courier New" pitchFamily="49" charset="0"/>
                <a:cs typeface="Courier New" pitchFamily="49" charset="0"/>
              </a:rPr>
              <a:t>aqsmart.dim_monitor.dim_facility_key</a:t>
            </a:r>
            <a:endParaRPr lang="en-US" sz="1100" dirty="0">
              <a:solidFill>
                <a:srgbClr val="00B050"/>
              </a:solidFill>
              <a:latin typeface="Courier New" pitchFamily="49" charset="0"/>
              <a:cs typeface="Courier New" pitchFamily="49" charset="0"/>
            </a:endParaRPr>
          </a:p>
        </p:txBody>
      </p:sp>
      <p:sp>
        <p:nvSpPr>
          <p:cNvPr id="10" name="TextBox 9"/>
          <p:cNvSpPr txBox="1"/>
          <p:nvPr/>
        </p:nvSpPr>
        <p:spPr>
          <a:xfrm>
            <a:off x="304800" y="1143000"/>
            <a:ext cx="3886200" cy="461665"/>
          </a:xfrm>
          <a:prstGeom prst="rect">
            <a:avLst/>
          </a:prstGeom>
          <a:noFill/>
        </p:spPr>
        <p:txBody>
          <a:bodyPr wrap="square" rtlCol="0">
            <a:spAutoFit/>
          </a:bodyPr>
          <a:lstStyle/>
          <a:p>
            <a:r>
              <a:rPr lang="en-US" sz="2400" b="1" i="1" dirty="0" smtClean="0">
                <a:solidFill>
                  <a:schemeClr val="tx2"/>
                </a:solidFill>
                <a:latin typeface="Franklin Gothic Book" pitchFamily="34" charset="0"/>
              </a:rPr>
              <a:t>This Python code…</a:t>
            </a:r>
            <a:endParaRPr lang="en-US" sz="2400" b="1" i="1" dirty="0">
              <a:solidFill>
                <a:schemeClr val="tx2"/>
              </a:solidFill>
              <a:latin typeface="Franklin Gothic Book" pitchFamily="34" charset="0"/>
            </a:endParaRPr>
          </a:p>
        </p:txBody>
      </p:sp>
      <p:sp>
        <p:nvSpPr>
          <p:cNvPr id="11" name="TextBox 10"/>
          <p:cNvSpPr txBox="1"/>
          <p:nvPr/>
        </p:nvSpPr>
        <p:spPr>
          <a:xfrm>
            <a:off x="381000" y="2209800"/>
            <a:ext cx="7620000" cy="457200"/>
          </a:xfrm>
          <a:prstGeom prst="rect">
            <a:avLst/>
          </a:prstGeom>
          <a:noFill/>
        </p:spPr>
        <p:txBody>
          <a:bodyPr wrap="square" rtlCol="0">
            <a:spAutoFit/>
          </a:bodyPr>
          <a:lstStyle/>
          <a:p>
            <a:r>
              <a:rPr lang="en-US" sz="2400" b="1" i="1" dirty="0" smtClean="0">
                <a:solidFill>
                  <a:schemeClr val="tx2"/>
                </a:solidFill>
                <a:latin typeface="Franklin Gothic Book" pitchFamily="34" charset="0"/>
              </a:rPr>
              <a:t>Generates this SQL to the AQS Data Mart:</a:t>
            </a:r>
            <a:endParaRPr lang="en-US" sz="2400" b="1" i="1" dirty="0">
              <a:solidFill>
                <a:schemeClr val="tx2"/>
              </a:solidFill>
              <a:latin typeface="Franklin Gothic Boo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Once you have access to your air quality data in Python, you can: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Perform statistical analysis</a:t>
            </a:r>
          </a:p>
          <a:p>
            <a:r>
              <a:rPr lang="en-US" dirty="0" smtClean="0"/>
              <a:t>Create graphs</a:t>
            </a:r>
          </a:p>
          <a:p>
            <a:r>
              <a:rPr lang="en-US" dirty="0" smtClean="0"/>
              <a:t>Export data for other applications (e.g. Excel)</a:t>
            </a:r>
          </a:p>
          <a:p>
            <a:r>
              <a:rPr lang="en-US" dirty="0" smtClean="0"/>
              <a:t>Display your data in a web interface</a:t>
            </a:r>
          </a:p>
          <a:p>
            <a:r>
              <a:rPr lang="en-US" dirty="0" smtClean="0"/>
              <a:t>Create PDF reports</a:t>
            </a:r>
          </a:p>
          <a:p>
            <a:r>
              <a:rPr lang="en-US" dirty="0" smtClean="0"/>
              <a:t>Load data into another database (e.g. for GIS)</a:t>
            </a:r>
          </a:p>
          <a:p>
            <a:r>
              <a:rPr lang="en-US" dirty="0" smtClean="0"/>
              <a:t>Perform </a:t>
            </a:r>
            <a:r>
              <a:rPr lang="en-US" dirty="0" err="1" smtClean="0"/>
              <a:t>geoprocessing</a:t>
            </a:r>
            <a:endParaRPr lang="en-US" dirty="0" smtClean="0"/>
          </a:p>
          <a:p>
            <a:r>
              <a:rPr lang="en-US" dirty="0" smtClean="0"/>
              <a:t>Perform automated analysis for data validation or QA/QC</a:t>
            </a:r>
          </a:p>
          <a:p>
            <a:endParaRPr lang="en-US" dirty="0" smtClean="0"/>
          </a:p>
          <a:p>
            <a:endParaRPr lang="en-US" dirty="0" smtClean="0"/>
          </a:p>
          <a:p>
            <a:endParaRPr lang="en-US" dirty="0"/>
          </a:p>
        </p:txBody>
      </p:sp>
      <p:pic>
        <p:nvPicPr>
          <p:cNvPr id="4" name="Picture 7" descr="epa_logo_horiz_small"/>
          <p:cNvPicPr>
            <a:picLocks noChangeAspect="1" noChangeArrowheads="1"/>
          </p:cNvPicPr>
          <p:nvPr/>
        </p:nvPicPr>
        <p:blipFill>
          <a:blip r:embed="rId3"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An AQS Example: </a:t>
            </a:r>
            <a:br>
              <a:rPr lang="en-US" sz="3600" dirty="0" smtClean="0"/>
            </a:br>
            <a:r>
              <a:rPr lang="en-US" sz="3600" dirty="0" smtClean="0"/>
              <a:t>Ozone Site Comparison Regressions </a:t>
            </a:r>
            <a:br>
              <a:rPr lang="en-US" sz="3600" dirty="0" smtClean="0"/>
            </a:br>
            <a:r>
              <a:rPr lang="en-US" sz="3600" dirty="0" smtClean="0"/>
              <a:t>(with Graphs!)</a:t>
            </a:r>
            <a:endParaRPr lang="en-US" sz="3600" dirty="0"/>
          </a:p>
        </p:txBody>
      </p:sp>
      <p:sp>
        <p:nvSpPr>
          <p:cNvPr id="3" name="Content Placeholder 2"/>
          <p:cNvSpPr>
            <a:spLocks noGrp="1"/>
          </p:cNvSpPr>
          <p:nvPr>
            <p:ph idx="1"/>
          </p:nvPr>
        </p:nvSpPr>
        <p:spPr>
          <a:xfrm>
            <a:off x="838200" y="5334000"/>
            <a:ext cx="7848600" cy="1173163"/>
          </a:xfrm>
        </p:spPr>
        <p:txBody>
          <a:bodyPr>
            <a:normAutofit/>
          </a:bodyPr>
          <a:lstStyle/>
          <a:p>
            <a:pPr algn="ctr">
              <a:buNone/>
            </a:pPr>
            <a:r>
              <a:rPr lang="en-US" dirty="0" smtClean="0"/>
              <a:t>Can be run in minutes!   Continually useful!</a:t>
            </a:r>
          </a:p>
          <a:p>
            <a:pPr algn="ctr">
              <a:buNone/>
            </a:pPr>
            <a:r>
              <a:rPr lang="en-US" dirty="0" smtClean="0"/>
              <a:t>Graphs!</a:t>
            </a:r>
            <a:endParaRPr lang="en-US" dirty="0"/>
          </a:p>
        </p:txBody>
      </p:sp>
      <p:pic>
        <p:nvPicPr>
          <p:cNvPr id="4" name="Picture 5"/>
          <p:cNvPicPr>
            <a:picLocks noChangeAspect="1" noChangeArrowheads="1"/>
          </p:cNvPicPr>
          <p:nvPr/>
        </p:nvPicPr>
        <p:blipFill>
          <a:blip r:embed="rId3" cstate="print"/>
          <a:srcRect/>
          <a:stretch>
            <a:fillRect/>
          </a:stretch>
        </p:blipFill>
        <p:spPr bwMode="auto">
          <a:xfrm>
            <a:off x="381000" y="1905000"/>
            <a:ext cx="4273160" cy="32004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4" cstate="print"/>
          <a:srcRect/>
          <a:stretch>
            <a:fillRect/>
          </a:stretch>
        </p:blipFill>
        <p:spPr bwMode="auto">
          <a:xfrm>
            <a:off x="4800600" y="1828800"/>
            <a:ext cx="3756309" cy="3352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7" descr="epa_logo_horiz_small"/>
          <p:cNvPicPr>
            <a:picLocks noChangeAspect="1" noChangeArrowheads="1"/>
          </p:cNvPicPr>
          <p:nvPr/>
        </p:nvPicPr>
        <p:blipFill>
          <a:blip r:embed="rId5"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Ozone Site Comparison Regressions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Compares one site with all other sites in the CBSA based on daily maximum 8-hr average </a:t>
            </a:r>
          </a:p>
          <a:p>
            <a:r>
              <a:rPr lang="en-US" dirty="0" smtClean="0"/>
              <a:t>Generates nonparametric </a:t>
            </a:r>
            <a:r>
              <a:rPr lang="en-US" dirty="0" err="1" smtClean="0"/>
              <a:t>Theil-Sen</a:t>
            </a:r>
            <a:r>
              <a:rPr lang="en-US" dirty="0" smtClean="0"/>
              <a:t> Regression plots of each site pair</a:t>
            </a:r>
          </a:p>
          <a:p>
            <a:r>
              <a:rPr lang="en-US" dirty="0" smtClean="0"/>
              <a:t>Calculates correlation statistics</a:t>
            </a:r>
          </a:p>
          <a:p>
            <a:pPr lvl="1"/>
            <a:r>
              <a:rPr lang="en-US" dirty="0" smtClean="0"/>
              <a:t>Spearman’s r, Pearson’s r, etc.</a:t>
            </a:r>
          </a:p>
          <a:p>
            <a:r>
              <a:rPr lang="en-US" dirty="0" smtClean="0"/>
              <a:t>Potential uses:</a:t>
            </a:r>
          </a:p>
          <a:p>
            <a:pPr lvl="1"/>
            <a:r>
              <a:rPr lang="en-US" dirty="0" smtClean="0"/>
              <a:t>Evaluating network design (identifying redundant sites)</a:t>
            </a:r>
          </a:p>
          <a:p>
            <a:pPr lvl="1"/>
            <a:r>
              <a:rPr lang="en-US" dirty="0" smtClean="0"/>
              <a:t>Modeling concentrations in the event of missing data</a:t>
            </a:r>
          </a:p>
          <a:p>
            <a:pPr lvl="1"/>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noAutofit/>
          </a:bodyPr>
          <a:lstStyle/>
          <a:p>
            <a:r>
              <a:rPr lang="en-US" sz="3600" dirty="0" smtClean="0"/>
              <a:t>Ozone Site Comparison </a:t>
            </a:r>
            <a:r>
              <a:rPr lang="en-US" sz="3600" dirty="0" smtClean="0"/>
              <a:t>Matrix</a:t>
            </a:r>
            <a:endParaRPr lang="en-US" sz="3600" dirty="0"/>
          </a:p>
        </p:txBody>
      </p:sp>
      <p:graphicFrame>
        <p:nvGraphicFramePr>
          <p:cNvPr id="4" name="Table 3"/>
          <p:cNvGraphicFramePr>
            <a:graphicFrameLocks noGrp="1"/>
          </p:cNvGraphicFramePr>
          <p:nvPr/>
        </p:nvGraphicFramePr>
        <p:xfrm>
          <a:off x="228600" y="1600200"/>
          <a:ext cx="8686800" cy="4800598"/>
        </p:xfrm>
        <a:graphic>
          <a:graphicData uri="http://schemas.openxmlformats.org/drawingml/2006/table">
            <a:tbl>
              <a:tblPr>
                <a:effectLst>
                  <a:outerShdw blurRad="50800" dist="38100" dir="8100000" algn="tr" rotWithShape="0">
                    <a:prstClr val="black">
                      <a:alpha val="40000"/>
                    </a:prstClr>
                  </a:outerShdw>
                </a:effectLst>
              </a:tblPr>
              <a:tblGrid>
                <a:gridCol w="1347345"/>
                <a:gridCol w="1320187"/>
                <a:gridCol w="343117"/>
                <a:gridCol w="941123"/>
                <a:gridCol w="1163332"/>
                <a:gridCol w="836556"/>
                <a:gridCol w="1045693"/>
                <a:gridCol w="914982"/>
                <a:gridCol w="774465"/>
              </a:tblGrid>
              <a:tr h="436418">
                <a:tc>
                  <a:txBody>
                    <a:bodyPr/>
                    <a:lstStyle/>
                    <a:p>
                      <a:pPr algn="ctr" fontAlgn="b"/>
                      <a:r>
                        <a:rPr lang="en-US" sz="1400" b="1" i="0" u="none" strike="noStrike" dirty="0" smtClean="0">
                          <a:solidFill>
                            <a:srgbClr val="FFFFFF"/>
                          </a:solidFill>
                          <a:latin typeface="Calibri"/>
                        </a:rPr>
                        <a:t>Site A</a:t>
                      </a:r>
                      <a:endParaRPr lang="en-US" sz="1400" b="1" i="0" u="none" strike="noStrike" dirty="0">
                        <a:solidFill>
                          <a:srgbClr val="FFFFFF"/>
                        </a:solidFill>
                        <a:latin typeface="Calibri"/>
                      </a:endParaRPr>
                    </a:p>
                  </a:txBody>
                  <a:tcPr marL="6906" marR="6906" marT="6906"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400" b="1" i="0" u="none" strike="noStrike" dirty="0" smtClean="0">
                          <a:solidFill>
                            <a:srgbClr val="FFFFFF"/>
                          </a:solidFill>
                          <a:latin typeface="Calibri"/>
                        </a:rPr>
                        <a:t>Site</a:t>
                      </a:r>
                      <a:r>
                        <a:rPr lang="en-US" sz="1400" b="1" i="0" u="none" strike="noStrike" baseline="0" dirty="0" smtClean="0">
                          <a:solidFill>
                            <a:srgbClr val="FFFFFF"/>
                          </a:solidFill>
                          <a:latin typeface="Calibri"/>
                        </a:rPr>
                        <a:t> B</a:t>
                      </a:r>
                      <a:endParaRPr lang="en-US" sz="1400" b="1" i="0" u="none" strike="noStrike" dirty="0">
                        <a:solidFill>
                          <a:srgbClr val="FFFFFF"/>
                        </a:solidFill>
                        <a:latin typeface="Calibri"/>
                      </a:endParaRP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400" b="1" i="0" u="none" strike="noStrike">
                          <a:solidFill>
                            <a:srgbClr val="FFFFFF"/>
                          </a:solidFill>
                          <a:latin typeface="Calibri"/>
                        </a:rPr>
                        <a:t>n</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400" b="1" i="0" u="none" strike="noStrike" dirty="0" smtClean="0">
                          <a:solidFill>
                            <a:srgbClr val="FFFFFF"/>
                          </a:solidFill>
                          <a:latin typeface="Calibri"/>
                        </a:rPr>
                        <a:t>Spearman</a:t>
                      </a:r>
                      <a:r>
                        <a:rPr lang="en-US" sz="1400" b="1" i="0" u="none" strike="noStrike" baseline="0" dirty="0" smtClean="0">
                          <a:solidFill>
                            <a:srgbClr val="FFFFFF"/>
                          </a:solidFill>
                          <a:latin typeface="Calibri"/>
                        </a:rPr>
                        <a:t> </a:t>
                      </a:r>
                      <a:r>
                        <a:rPr lang="en-US" sz="1400" b="1" i="0" u="none" strike="noStrike" dirty="0" smtClean="0">
                          <a:solidFill>
                            <a:srgbClr val="FFFFFF"/>
                          </a:solidFill>
                          <a:latin typeface="Calibri"/>
                        </a:rPr>
                        <a:t>r</a:t>
                      </a:r>
                      <a:endParaRPr lang="en-US" sz="1400" b="1" i="0" u="none" strike="noStrike" dirty="0">
                        <a:solidFill>
                          <a:srgbClr val="FFFFFF"/>
                        </a:solidFill>
                        <a:latin typeface="Calibri"/>
                      </a:endParaRP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400" b="1" i="0" u="none" strike="noStrike" dirty="0" smtClean="0">
                          <a:solidFill>
                            <a:srgbClr val="FFFFFF"/>
                          </a:solidFill>
                          <a:latin typeface="Calibri"/>
                        </a:rPr>
                        <a:t>Spearman</a:t>
                      </a:r>
                      <a:r>
                        <a:rPr lang="en-US" sz="1400" b="1" i="0" u="none" strike="noStrike" baseline="0" dirty="0" smtClean="0">
                          <a:solidFill>
                            <a:srgbClr val="FFFFFF"/>
                          </a:solidFill>
                          <a:latin typeface="Calibri"/>
                        </a:rPr>
                        <a:t> </a:t>
                      </a:r>
                      <a:r>
                        <a:rPr lang="en-US" sz="1400" b="1" i="0" u="none" strike="noStrike" dirty="0" smtClean="0">
                          <a:solidFill>
                            <a:srgbClr val="FFFFFF"/>
                          </a:solidFill>
                          <a:latin typeface="Calibri"/>
                        </a:rPr>
                        <a:t>p-</a:t>
                      </a:r>
                      <a:r>
                        <a:rPr lang="en-US" sz="1400" b="1" i="0" u="none" strike="noStrike" dirty="0" err="1" smtClean="0">
                          <a:solidFill>
                            <a:srgbClr val="FFFFFF"/>
                          </a:solidFill>
                          <a:latin typeface="Calibri"/>
                        </a:rPr>
                        <a:t>val</a:t>
                      </a:r>
                      <a:endParaRPr lang="en-US" sz="1400" b="1" i="0" u="none" strike="noStrike" dirty="0">
                        <a:solidFill>
                          <a:srgbClr val="FFFFFF"/>
                        </a:solidFill>
                        <a:latin typeface="Calibri"/>
                      </a:endParaRP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400" b="1" i="0" u="none" strike="noStrike" dirty="0" smtClean="0">
                          <a:solidFill>
                            <a:srgbClr val="FFFFFF"/>
                          </a:solidFill>
                          <a:latin typeface="Calibri"/>
                        </a:rPr>
                        <a:t>Pearson</a:t>
                      </a:r>
                      <a:r>
                        <a:rPr lang="en-US" sz="1400" b="1" i="0" u="none" strike="noStrike" baseline="0" dirty="0" smtClean="0">
                          <a:solidFill>
                            <a:srgbClr val="FFFFFF"/>
                          </a:solidFill>
                          <a:latin typeface="Calibri"/>
                        </a:rPr>
                        <a:t> </a:t>
                      </a:r>
                      <a:r>
                        <a:rPr lang="en-US" sz="1400" b="1" i="0" u="none" strike="noStrike" dirty="0" smtClean="0">
                          <a:solidFill>
                            <a:srgbClr val="FFFFFF"/>
                          </a:solidFill>
                          <a:latin typeface="Calibri"/>
                        </a:rPr>
                        <a:t>r</a:t>
                      </a:r>
                      <a:endParaRPr lang="en-US" sz="1400" b="1" i="0" u="none" strike="noStrike" dirty="0">
                        <a:solidFill>
                          <a:srgbClr val="FFFFFF"/>
                        </a:solidFill>
                        <a:latin typeface="Calibri"/>
                      </a:endParaRP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400" b="1" i="0" u="none" strike="noStrike" dirty="0" smtClean="0">
                          <a:solidFill>
                            <a:srgbClr val="FFFFFF"/>
                          </a:solidFill>
                          <a:latin typeface="Calibri"/>
                        </a:rPr>
                        <a:t>Pearson</a:t>
                      </a:r>
                      <a:r>
                        <a:rPr lang="en-US" sz="1400" b="1" i="0" u="none" strike="noStrike" baseline="0" dirty="0" smtClean="0">
                          <a:solidFill>
                            <a:srgbClr val="FFFFFF"/>
                          </a:solidFill>
                          <a:latin typeface="Calibri"/>
                        </a:rPr>
                        <a:t> </a:t>
                      </a:r>
                      <a:r>
                        <a:rPr lang="en-US" sz="1400" b="1" i="0" u="none" strike="noStrike" dirty="0" smtClean="0">
                          <a:solidFill>
                            <a:srgbClr val="FFFFFF"/>
                          </a:solidFill>
                          <a:latin typeface="Calibri"/>
                        </a:rPr>
                        <a:t>p-</a:t>
                      </a:r>
                      <a:r>
                        <a:rPr lang="en-US" sz="1400" b="1" i="0" u="none" strike="noStrike" dirty="0" err="1" smtClean="0">
                          <a:solidFill>
                            <a:srgbClr val="FFFFFF"/>
                          </a:solidFill>
                          <a:latin typeface="Calibri"/>
                        </a:rPr>
                        <a:t>val</a:t>
                      </a:r>
                      <a:endParaRPr lang="en-US" sz="1400" b="1" i="0" u="none" strike="noStrike" dirty="0">
                        <a:solidFill>
                          <a:srgbClr val="FFFFFF"/>
                        </a:solidFill>
                        <a:latin typeface="Calibri"/>
                      </a:endParaRP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400" b="1" i="0" u="none" strike="noStrike" dirty="0" err="1" smtClean="0">
                          <a:solidFill>
                            <a:srgbClr val="FFFFFF"/>
                          </a:solidFill>
                          <a:latin typeface="Calibri"/>
                        </a:rPr>
                        <a:t>Theil</a:t>
                      </a:r>
                      <a:r>
                        <a:rPr lang="en-US" sz="1400" b="1" i="0" u="none" strike="noStrike" baseline="0" dirty="0" smtClean="0">
                          <a:solidFill>
                            <a:srgbClr val="FFFFFF"/>
                          </a:solidFill>
                          <a:latin typeface="Calibri"/>
                        </a:rPr>
                        <a:t> </a:t>
                      </a:r>
                      <a:r>
                        <a:rPr lang="en-US" sz="1400" b="1" i="0" u="none" strike="noStrike" dirty="0" smtClean="0">
                          <a:solidFill>
                            <a:srgbClr val="FFFFFF"/>
                          </a:solidFill>
                          <a:latin typeface="Calibri"/>
                        </a:rPr>
                        <a:t>slope</a:t>
                      </a:r>
                      <a:endParaRPr lang="en-US" sz="1400" b="1" i="0" u="none" strike="noStrike" dirty="0">
                        <a:solidFill>
                          <a:srgbClr val="FFFFFF"/>
                        </a:solidFill>
                        <a:latin typeface="Calibri"/>
                      </a:endParaRP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1400" b="1" i="0" u="none" strike="noStrike" dirty="0" err="1" smtClean="0">
                          <a:solidFill>
                            <a:srgbClr val="FFFFFF"/>
                          </a:solidFill>
                          <a:latin typeface="Calibri"/>
                        </a:rPr>
                        <a:t>Theil</a:t>
                      </a:r>
                      <a:r>
                        <a:rPr lang="en-US" sz="1400" b="1" i="0" u="none" strike="noStrike" baseline="0" dirty="0" smtClean="0">
                          <a:solidFill>
                            <a:srgbClr val="FFFFFF"/>
                          </a:solidFill>
                          <a:latin typeface="Calibri"/>
                        </a:rPr>
                        <a:t> </a:t>
                      </a:r>
                      <a:r>
                        <a:rPr lang="en-US" sz="1400" b="1" i="0" u="none" strike="noStrike" dirty="0" err="1" smtClean="0">
                          <a:solidFill>
                            <a:srgbClr val="FFFFFF"/>
                          </a:solidFill>
                          <a:latin typeface="Calibri"/>
                        </a:rPr>
                        <a:t>int</a:t>
                      </a:r>
                      <a:endParaRPr lang="en-US" sz="1400" b="1" i="0" u="none" strike="noStrike" dirty="0">
                        <a:solidFill>
                          <a:srgbClr val="FFFFFF"/>
                        </a:solidFill>
                        <a:latin typeface="Calibri"/>
                      </a:endParaRPr>
                    </a:p>
                  </a:txBody>
                  <a:tcPr marL="6906" marR="6906" marT="6906"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r>
              <a:tr h="436418">
                <a:tc>
                  <a:txBody>
                    <a:bodyPr/>
                    <a:lstStyle/>
                    <a:p>
                      <a:pPr algn="ctr" fontAlgn="b"/>
                      <a:r>
                        <a:rPr lang="en-US" sz="1050" b="0" i="0" u="none" strike="noStrike" dirty="0">
                          <a:solidFill>
                            <a:srgbClr val="000000"/>
                          </a:solidFill>
                          <a:latin typeface="Calibri"/>
                        </a:rPr>
                        <a:t>47-093-1020-44201-1</a:t>
                      </a:r>
                    </a:p>
                  </a:txBody>
                  <a:tcPr marL="6906" marR="6906" marT="6906"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1444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0.951914952</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0.943372755</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0.94118</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0.00185</a:t>
                      </a:r>
                    </a:p>
                  </a:txBody>
                  <a:tcPr marL="6906" marR="6906" marT="6906"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436418">
                <a:tc>
                  <a:txBody>
                    <a:bodyPr/>
                    <a:lstStyle/>
                    <a:p>
                      <a:pPr algn="ctr" fontAlgn="b"/>
                      <a:r>
                        <a:rPr lang="en-US" sz="1050" b="0" i="0" u="none" strike="noStrike" dirty="0">
                          <a:solidFill>
                            <a:srgbClr val="000000"/>
                          </a:solidFill>
                          <a:latin typeface="Calibri"/>
                        </a:rPr>
                        <a:t>47-063-0003-44201-1</a:t>
                      </a:r>
                    </a:p>
                  </a:txBody>
                  <a:tcPr marL="6906" marR="6906" marT="69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292</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0.941248585</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9.46E-139</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0.933572848</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2.90E-131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0.91892</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7.00E-05</a:t>
                      </a:r>
                    </a:p>
                  </a:txBody>
                  <a:tcPr marL="6906" marR="6906" marT="69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436418">
                <a:tc>
                  <a:txBody>
                    <a:bodyPr/>
                    <a:lstStyle/>
                    <a:p>
                      <a:pPr algn="ctr" fontAlgn="b"/>
                      <a:r>
                        <a:rPr lang="en-US" sz="1050" b="0" i="0" u="none" strike="noStrike" dirty="0">
                          <a:solidFill>
                            <a:srgbClr val="000000"/>
                          </a:solidFill>
                          <a:latin typeface="Calibri"/>
                        </a:rPr>
                        <a:t>47-105-0108-44201-1</a:t>
                      </a:r>
                    </a:p>
                  </a:txBody>
                  <a:tcPr marL="6906" marR="6906" marT="69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93</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0.912599594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4.10E-37</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0.900784971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1.00E-34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0.75</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0.01025</a:t>
                      </a:r>
                    </a:p>
                  </a:txBody>
                  <a:tcPr marL="6906" marR="6906" marT="69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436418">
                <a:tc>
                  <a:txBody>
                    <a:bodyPr/>
                    <a:lstStyle/>
                    <a:p>
                      <a:pPr algn="ctr" fontAlgn="b"/>
                      <a:r>
                        <a:rPr lang="en-US" sz="1050" b="0" i="0" u="none" strike="noStrike" dirty="0">
                          <a:solidFill>
                            <a:srgbClr val="000000"/>
                          </a:solidFill>
                          <a:latin typeface="Calibri"/>
                        </a:rPr>
                        <a:t>47-089-0002-44201-1</a:t>
                      </a:r>
                    </a:p>
                  </a:txBody>
                  <a:tcPr marL="6906" marR="6906" marT="69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1417</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a:solidFill>
                            <a:srgbClr val="000000"/>
                          </a:solidFill>
                          <a:latin typeface="Calibri"/>
                        </a:rPr>
                        <a:t>0.877047948</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0</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a:solidFill>
                            <a:srgbClr val="000000"/>
                          </a:solidFill>
                          <a:latin typeface="Calibri"/>
                        </a:rPr>
                        <a:t>0.733866562</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a:solidFill>
                            <a:srgbClr val="000000"/>
                          </a:solidFill>
                          <a:latin typeface="Calibri"/>
                        </a:rPr>
                        <a:t>6.64E-240</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a:solidFill>
                            <a:srgbClr val="000000"/>
                          </a:solidFill>
                          <a:latin typeface="Calibri"/>
                        </a:rPr>
                        <a:t>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a:solidFill>
                            <a:srgbClr val="000000"/>
                          </a:solidFill>
                          <a:latin typeface="Calibri"/>
                        </a:rPr>
                        <a:t>-0.001</a:t>
                      </a:r>
                    </a:p>
                  </a:txBody>
                  <a:tcPr marL="6906" marR="6906" marT="69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r h="436418">
                <a:tc>
                  <a:txBody>
                    <a:bodyPr/>
                    <a:lstStyle/>
                    <a:p>
                      <a:pPr algn="ctr" fontAlgn="b"/>
                      <a:r>
                        <a:rPr lang="en-US" sz="1050" b="0" i="0" u="none" strike="noStrike" dirty="0">
                          <a:solidFill>
                            <a:srgbClr val="000000"/>
                          </a:solidFill>
                          <a:latin typeface="Calibri"/>
                        </a:rPr>
                        <a:t>47-105-0109-44201-1</a:t>
                      </a:r>
                    </a:p>
                  </a:txBody>
                  <a:tcPr marL="6906" marR="6906" marT="69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1327</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0.832461933</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0</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0.704831416</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a:solidFill>
                            <a:srgbClr val="000000"/>
                          </a:solidFill>
                          <a:latin typeface="Calibri"/>
                        </a:rPr>
                        <a:t>7.99E-200</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a:solidFill>
                            <a:srgbClr val="000000"/>
                          </a:solidFill>
                          <a:latin typeface="Calibri"/>
                        </a:rPr>
                        <a:t>0.88889</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a:solidFill>
                            <a:srgbClr val="000000"/>
                          </a:solidFill>
                          <a:latin typeface="Calibri"/>
                        </a:rPr>
                        <a:t>0.00411</a:t>
                      </a:r>
                    </a:p>
                  </a:txBody>
                  <a:tcPr marL="6906" marR="6906" marT="69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r h="436418">
                <a:tc>
                  <a:txBody>
                    <a:bodyPr/>
                    <a:lstStyle/>
                    <a:p>
                      <a:pPr algn="ctr" fontAlgn="b"/>
                      <a:r>
                        <a:rPr lang="en-US" sz="1050" b="0" i="0" u="none" strike="noStrike">
                          <a:solidFill>
                            <a:srgbClr val="000000"/>
                          </a:solidFill>
                          <a:latin typeface="Calibri"/>
                        </a:rPr>
                        <a:t>47-001-0101-44201-1</a:t>
                      </a:r>
                    </a:p>
                  </a:txBody>
                  <a:tcPr marL="6906" marR="6906" marT="69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1420</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0.825591772</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0</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0.693255698</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5.94E-204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0.92453</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050" b="0" i="0" u="none" strike="noStrike" dirty="0">
                          <a:solidFill>
                            <a:srgbClr val="000000"/>
                          </a:solidFill>
                          <a:latin typeface="Calibri"/>
                        </a:rPr>
                        <a:t>0.00421</a:t>
                      </a:r>
                    </a:p>
                  </a:txBody>
                  <a:tcPr marL="6906" marR="6906" marT="69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r h="436418">
                <a:tc>
                  <a:txBody>
                    <a:bodyPr/>
                    <a:lstStyle/>
                    <a:p>
                      <a:pPr algn="ctr" fontAlgn="b"/>
                      <a:r>
                        <a:rPr lang="en-US" sz="1050" b="0" i="0" u="none" strike="noStrike">
                          <a:solidFill>
                            <a:srgbClr val="000000"/>
                          </a:solidFill>
                          <a:latin typeface="Calibri"/>
                        </a:rPr>
                        <a:t>47-009-0101-44201-1</a:t>
                      </a:r>
                    </a:p>
                  </a:txBody>
                  <a:tcPr marL="6906" marR="6906" marT="69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1482</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0.747143127</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7.83E-265</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0.641101197</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2.45E-172</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0.91667</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-0.00271</a:t>
                      </a:r>
                    </a:p>
                  </a:txBody>
                  <a:tcPr marL="6906" marR="6906" marT="69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436418">
                <a:tc>
                  <a:txBody>
                    <a:bodyPr/>
                    <a:lstStyle/>
                    <a:p>
                      <a:pPr algn="ctr" fontAlgn="b"/>
                      <a:r>
                        <a:rPr lang="en-US" sz="1050" b="0" i="0" u="none" strike="noStrike">
                          <a:solidFill>
                            <a:srgbClr val="000000"/>
                          </a:solidFill>
                          <a:latin typeface="Calibri"/>
                        </a:rPr>
                        <a:t>47-155-0101-44201-1</a:t>
                      </a:r>
                    </a:p>
                  </a:txBody>
                  <a:tcPr marL="6906" marR="6906" marT="69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1484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0.726548204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8.57E-244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0.619745174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3.62E-158</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1.03571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-0.00966</a:t>
                      </a:r>
                    </a:p>
                  </a:txBody>
                  <a:tcPr marL="6906" marR="6906" marT="69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436418">
                <a:tc>
                  <a:txBody>
                    <a:bodyPr/>
                    <a:lstStyle/>
                    <a:p>
                      <a:pPr algn="ctr" fontAlgn="b"/>
                      <a:r>
                        <a:rPr lang="en-US" sz="1050" b="0" i="0" u="none" strike="noStrike">
                          <a:solidFill>
                            <a:srgbClr val="000000"/>
                          </a:solidFill>
                          <a:latin typeface="Calibri"/>
                        </a:rPr>
                        <a:t>47-155-0102-44201-1</a:t>
                      </a:r>
                    </a:p>
                  </a:txBody>
                  <a:tcPr marL="6906" marR="6906" marT="69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1102</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0.655271896</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3.59E-136</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0.474699528</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dirty="0">
                          <a:solidFill>
                            <a:srgbClr val="000000"/>
                          </a:solidFill>
                          <a:latin typeface="Calibri"/>
                        </a:rPr>
                        <a:t>5.18E-63</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0.94118</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b"/>
                      <a:r>
                        <a:rPr lang="en-US" sz="1050" b="0" i="0" u="none" strike="noStrike">
                          <a:solidFill>
                            <a:srgbClr val="000000"/>
                          </a:solidFill>
                          <a:latin typeface="Calibri"/>
                        </a:rPr>
                        <a:t>-0.00524</a:t>
                      </a:r>
                    </a:p>
                  </a:txBody>
                  <a:tcPr marL="6906" marR="6906" marT="69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r>
              <a:tr h="436418">
                <a:tc>
                  <a:txBody>
                    <a:bodyPr/>
                    <a:lstStyle/>
                    <a:p>
                      <a:pPr algn="ctr" fontAlgn="b"/>
                      <a:r>
                        <a:rPr lang="en-US" sz="1050" b="0" i="0" u="none" strike="noStrike">
                          <a:solidFill>
                            <a:srgbClr val="000000"/>
                          </a:solidFill>
                          <a:latin typeface="Calibri"/>
                        </a:rPr>
                        <a:t>47-009-0102-44201-1</a:t>
                      </a:r>
                    </a:p>
                  </a:txBody>
                  <a:tcPr marL="6906" marR="6906" marT="690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050" b="0" i="0" u="none" strike="noStrike" dirty="0">
                          <a:solidFill>
                            <a:srgbClr val="000000"/>
                          </a:solidFill>
                          <a:latin typeface="Calibri"/>
                        </a:rPr>
                        <a:t>47-093-0021-44201-1</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050" b="0" i="0" u="none" strike="noStrike">
                          <a:solidFill>
                            <a:srgbClr val="000000"/>
                          </a:solidFill>
                          <a:latin typeface="Calibri"/>
                        </a:rPr>
                        <a:t>1425</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050" b="0" i="0" u="none" strike="noStrike" dirty="0">
                          <a:solidFill>
                            <a:srgbClr val="000000"/>
                          </a:solidFill>
                          <a:latin typeface="Calibri"/>
                        </a:rPr>
                        <a:t>0.637935642</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050" b="0" i="0" u="none" strike="noStrike">
                          <a:solidFill>
                            <a:srgbClr val="000000"/>
                          </a:solidFill>
                          <a:latin typeface="Calibri"/>
                        </a:rPr>
                        <a:t>1.17E-163</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050" b="0" i="0" u="none" strike="noStrike">
                          <a:solidFill>
                            <a:srgbClr val="000000"/>
                          </a:solidFill>
                          <a:latin typeface="Calibri"/>
                        </a:rPr>
                        <a:t>0.535401114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050" b="0" i="0" u="none" strike="noStrike">
                          <a:solidFill>
                            <a:srgbClr val="000000"/>
                          </a:solidFill>
                          <a:latin typeface="Calibri"/>
                        </a:rPr>
                        <a:t>1.65E-106</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050" b="0" i="0" u="none" strike="noStrike" dirty="0">
                          <a:solidFill>
                            <a:srgbClr val="000000"/>
                          </a:solidFill>
                          <a:latin typeface="Calibri"/>
                        </a:rPr>
                        <a:t>0.85714</a:t>
                      </a:r>
                    </a:p>
                  </a:txBody>
                  <a:tcPr marL="6906" marR="6906" marT="690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ctr" fontAlgn="b"/>
                      <a:r>
                        <a:rPr lang="en-US" sz="1050" b="0" i="0" u="none" strike="noStrike" dirty="0">
                          <a:solidFill>
                            <a:srgbClr val="000000"/>
                          </a:solidFill>
                          <a:latin typeface="Calibri"/>
                        </a:rPr>
                        <a:t>0.00771</a:t>
                      </a:r>
                    </a:p>
                  </a:txBody>
                  <a:tcPr marL="6906" marR="6906" marT="6906"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Regression Plots:</a:t>
            </a:r>
            <a:br>
              <a:rPr lang="en-US" dirty="0" smtClean="0"/>
            </a:br>
            <a:r>
              <a:rPr lang="en-US" sz="4000" dirty="0" smtClean="0"/>
              <a:t>Selected Southeast </a:t>
            </a:r>
            <a:r>
              <a:rPr lang="en-US" sz="4000" dirty="0" smtClean="0"/>
              <a:t>Sites</a:t>
            </a:r>
            <a:endParaRPr lang="en-US" sz="4000" dirty="0"/>
          </a:p>
        </p:txBody>
      </p:sp>
      <p:pic>
        <p:nvPicPr>
          <p:cNvPr id="29701" name="Picture 5"/>
          <p:cNvPicPr>
            <a:picLocks noChangeAspect="1" noChangeArrowheads="1"/>
          </p:cNvPicPr>
          <p:nvPr/>
        </p:nvPicPr>
        <p:blipFill>
          <a:blip r:embed="rId2" cstate="print"/>
          <a:srcRect/>
          <a:stretch>
            <a:fillRect/>
          </a:stretch>
        </p:blipFill>
        <p:spPr bwMode="auto">
          <a:xfrm>
            <a:off x="921544" y="1447800"/>
            <a:ext cx="3414713" cy="25574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9702" name="Picture 6"/>
          <p:cNvPicPr>
            <a:picLocks noChangeAspect="1" noChangeArrowheads="1"/>
          </p:cNvPicPr>
          <p:nvPr/>
        </p:nvPicPr>
        <p:blipFill>
          <a:blip r:embed="rId3" cstate="print"/>
          <a:srcRect/>
          <a:stretch>
            <a:fillRect/>
          </a:stretch>
        </p:blipFill>
        <p:spPr bwMode="auto">
          <a:xfrm>
            <a:off x="4807744" y="1447800"/>
            <a:ext cx="3414713" cy="25574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9703" name="Picture 7"/>
          <p:cNvPicPr>
            <a:picLocks noChangeAspect="1" noChangeArrowheads="1"/>
          </p:cNvPicPr>
          <p:nvPr/>
        </p:nvPicPr>
        <p:blipFill>
          <a:blip r:embed="rId4" cstate="print"/>
          <a:srcRect/>
          <a:stretch>
            <a:fillRect/>
          </a:stretch>
        </p:blipFill>
        <p:spPr bwMode="auto">
          <a:xfrm>
            <a:off x="2866073" y="4114800"/>
            <a:ext cx="3411855" cy="255746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br>
              <a:rPr lang="en-US" dirty="0" smtClean="0"/>
            </a:br>
            <a:r>
              <a:rPr lang="en-US" dirty="0" smtClean="0"/>
              <a:t>An Air Monitoring </a:t>
            </a:r>
            <a:r>
              <a:rPr lang="en-US" dirty="0" err="1" smtClean="0"/>
              <a:t>Geodatabase</a:t>
            </a:r>
            <a:endParaRPr lang="en-US" dirty="0"/>
          </a:p>
        </p:txBody>
      </p:sp>
      <p:sp>
        <p:nvSpPr>
          <p:cNvPr id="3" name="Content Placeholder 2"/>
          <p:cNvSpPr>
            <a:spLocks noGrp="1"/>
          </p:cNvSpPr>
          <p:nvPr>
            <p:ph idx="1"/>
          </p:nvPr>
        </p:nvSpPr>
        <p:spPr>
          <a:xfrm>
            <a:off x="457200" y="1600200"/>
            <a:ext cx="4038600" cy="4800600"/>
          </a:xfrm>
        </p:spPr>
        <p:txBody>
          <a:bodyPr>
            <a:normAutofit fontScale="92500" lnSpcReduction="20000"/>
          </a:bodyPr>
          <a:lstStyle/>
          <a:p>
            <a:r>
              <a:rPr lang="en-US" dirty="0" smtClean="0"/>
              <a:t>Custom AQS Data Mart Queries</a:t>
            </a:r>
          </a:p>
          <a:p>
            <a:r>
              <a:rPr lang="en-US" dirty="0" smtClean="0"/>
              <a:t>New database design is created in </a:t>
            </a:r>
            <a:r>
              <a:rPr lang="en-US" dirty="0" err="1" smtClean="0"/>
              <a:t>geodatabase</a:t>
            </a:r>
            <a:endParaRPr lang="en-US" dirty="0" smtClean="0"/>
          </a:p>
          <a:p>
            <a:r>
              <a:rPr lang="en-US" dirty="0" smtClean="0"/>
              <a:t>Data loaded into a </a:t>
            </a:r>
            <a:r>
              <a:rPr lang="en-US" dirty="0" err="1" smtClean="0"/>
              <a:t>geodatabase</a:t>
            </a:r>
            <a:endParaRPr lang="en-US" dirty="0" smtClean="0"/>
          </a:p>
          <a:p>
            <a:r>
              <a:rPr lang="en-US" dirty="0" smtClean="0"/>
              <a:t>Python scripting in GIS can automatically create custom layers and feature classes</a:t>
            </a:r>
            <a:endParaRPr lang="en-US" dirty="0"/>
          </a:p>
        </p:txBody>
      </p:sp>
      <p:pic>
        <p:nvPicPr>
          <p:cNvPr id="7169" name="Picture 1"/>
          <p:cNvPicPr>
            <a:picLocks noChangeAspect="1" noChangeArrowheads="1"/>
          </p:cNvPicPr>
          <p:nvPr/>
        </p:nvPicPr>
        <p:blipFill>
          <a:blip r:embed="rId2" cstate="print"/>
          <a:srcRect/>
          <a:stretch>
            <a:fillRect/>
          </a:stretch>
        </p:blipFill>
        <p:spPr bwMode="auto">
          <a:xfrm>
            <a:off x="4648200" y="1990576"/>
            <a:ext cx="4343400" cy="3876824"/>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 name="Picture 7" descr="epa_logo_horiz_small"/>
          <p:cNvPicPr>
            <a:picLocks noChangeAspect="1" noChangeArrowheads="1"/>
          </p:cNvPicPr>
          <p:nvPr/>
        </p:nvPicPr>
        <p:blipFill>
          <a:blip r:embed="rId3"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Example:</a:t>
            </a:r>
            <a:br>
              <a:rPr lang="en-US" dirty="0" smtClean="0"/>
            </a:br>
            <a:r>
              <a:rPr lang="en-US" dirty="0" smtClean="0"/>
              <a:t>Air Pollution Wind Roses</a:t>
            </a:r>
            <a:endParaRPr lang="en-US" dirty="0"/>
          </a:p>
        </p:txBody>
      </p:sp>
      <p:sp>
        <p:nvSpPr>
          <p:cNvPr id="3" name="Content Placeholder 2"/>
          <p:cNvSpPr>
            <a:spLocks noGrp="1"/>
          </p:cNvSpPr>
          <p:nvPr>
            <p:ph idx="1"/>
          </p:nvPr>
        </p:nvSpPr>
        <p:spPr>
          <a:xfrm>
            <a:off x="152400" y="1600200"/>
            <a:ext cx="4419600" cy="5257800"/>
          </a:xfrm>
        </p:spPr>
        <p:txBody>
          <a:bodyPr>
            <a:normAutofit fontScale="92500" lnSpcReduction="20000"/>
          </a:bodyPr>
          <a:lstStyle/>
          <a:p>
            <a:r>
              <a:rPr lang="en-US" dirty="0" smtClean="0"/>
              <a:t>Customized AQS Data Mart query pulls:</a:t>
            </a:r>
          </a:p>
          <a:p>
            <a:pPr lvl="1"/>
            <a:r>
              <a:rPr lang="en-US" dirty="0" smtClean="0"/>
              <a:t>Concentration data over a certain value (e.g. SO</a:t>
            </a:r>
            <a:r>
              <a:rPr lang="en-US" baseline="-25000" dirty="0" smtClean="0"/>
              <a:t>2</a:t>
            </a:r>
            <a:r>
              <a:rPr lang="en-US" dirty="0" smtClean="0"/>
              <a:t> &gt; 75 ppb)</a:t>
            </a:r>
          </a:p>
          <a:p>
            <a:pPr lvl="1"/>
            <a:r>
              <a:rPr lang="en-US" dirty="0" smtClean="0"/>
              <a:t>Corresponding wind speed and direction for those hours with high concentration</a:t>
            </a:r>
          </a:p>
          <a:p>
            <a:r>
              <a:rPr lang="en-US" dirty="0" smtClean="0"/>
              <a:t>Another Python add-on is used to generate a wind rose or pollution rose of the hours with high concentration</a:t>
            </a:r>
          </a:p>
        </p:txBody>
      </p:sp>
      <p:pic>
        <p:nvPicPr>
          <p:cNvPr id="4" name="Picture 3" descr="windrose1.png"/>
          <p:cNvPicPr>
            <a:picLocks noChangeAspect="1"/>
          </p:cNvPicPr>
          <p:nvPr/>
        </p:nvPicPr>
        <p:blipFill>
          <a:blip r:embed="rId2" cstate="print"/>
          <a:stretch>
            <a:fillRect/>
          </a:stretch>
        </p:blipFill>
        <p:spPr>
          <a:xfrm>
            <a:off x="5029200" y="1447800"/>
            <a:ext cx="3124200" cy="3124200"/>
          </a:xfrm>
          <a:prstGeom prst="rect">
            <a:avLst/>
          </a:prstGeom>
          <a:ln w="3175">
            <a:solidFill>
              <a:schemeClr val="tx1"/>
            </a:solidFill>
          </a:ln>
          <a:effectLst>
            <a:outerShdw blurRad="50800" dist="38100" dir="8100000" algn="tr" rotWithShape="0">
              <a:prstClr val="black">
                <a:alpha val="40000"/>
              </a:prstClr>
            </a:outerShdw>
          </a:effectLst>
        </p:spPr>
      </p:pic>
      <p:pic>
        <p:nvPicPr>
          <p:cNvPr id="5" name="Picture 4" descr="windrose2.png"/>
          <p:cNvPicPr>
            <a:picLocks noChangeAspect="1"/>
          </p:cNvPicPr>
          <p:nvPr/>
        </p:nvPicPr>
        <p:blipFill>
          <a:blip r:embed="rId3" cstate="print"/>
          <a:stretch>
            <a:fillRect/>
          </a:stretch>
        </p:blipFill>
        <p:spPr>
          <a:xfrm>
            <a:off x="6096000" y="3810000"/>
            <a:ext cx="2895600" cy="2895600"/>
          </a:xfrm>
          <a:prstGeom prst="rect">
            <a:avLst/>
          </a:prstGeom>
          <a:ln w="3175">
            <a:solidFill>
              <a:schemeClr val="tx1"/>
            </a:solidFill>
          </a:ln>
          <a:effectLst>
            <a:outerShdw blurRad="50800" dist="38100" dir="10800000" algn="r"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possibilities for air quality data</a:t>
            </a:r>
            <a:endParaRPr lang="en-US" dirty="0"/>
          </a:p>
        </p:txBody>
      </p:sp>
      <p:sp>
        <p:nvSpPr>
          <p:cNvPr id="3" name="Content Placeholder 2"/>
          <p:cNvSpPr>
            <a:spLocks noGrp="1"/>
          </p:cNvSpPr>
          <p:nvPr>
            <p:ph idx="1"/>
          </p:nvPr>
        </p:nvSpPr>
        <p:spPr/>
        <p:txBody>
          <a:bodyPr>
            <a:normAutofit lnSpcReduction="10000"/>
          </a:bodyPr>
          <a:lstStyle/>
          <a:p>
            <a:r>
              <a:rPr lang="en-US" dirty="0" smtClean="0"/>
              <a:t>Object wrappers/framework for retrieving data from specific databases (e.g. AQS </a:t>
            </a:r>
            <a:r>
              <a:rPr lang="en-US" dirty="0" err="1" smtClean="0"/>
              <a:t>Datamart</a:t>
            </a:r>
            <a:r>
              <a:rPr lang="en-US" dirty="0" smtClean="0"/>
              <a:t>)</a:t>
            </a:r>
          </a:p>
          <a:p>
            <a:pPr lvl="1"/>
            <a:r>
              <a:rPr lang="en-US" dirty="0" smtClean="0"/>
              <a:t>Could design complex queries with less coding</a:t>
            </a:r>
          </a:p>
          <a:p>
            <a:pPr lvl="1"/>
            <a:r>
              <a:rPr lang="en-US" dirty="0" smtClean="0"/>
              <a:t>Speed up development time for specific analysis, graphing, web development functionality</a:t>
            </a:r>
          </a:p>
          <a:p>
            <a:r>
              <a:rPr lang="en-US" dirty="0" smtClean="0"/>
              <a:t>Python powered web interface</a:t>
            </a:r>
          </a:p>
          <a:p>
            <a:pPr lvl="1"/>
            <a:r>
              <a:rPr lang="en-US" dirty="0" smtClean="0"/>
              <a:t>Data retrieval, analysis/graphics, and web connectivity can be coded all together</a:t>
            </a:r>
          </a:p>
          <a:p>
            <a:pPr lvl="1"/>
            <a:endParaRPr lang="en-US" dirty="0" smtClean="0"/>
          </a:p>
          <a:p>
            <a:pPr lvl="1"/>
            <a:endParaRPr lang="en-US" dirty="0" smtClean="0"/>
          </a:p>
        </p:txBody>
      </p:sp>
      <p:pic>
        <p:nvPicPr>
          <p:cNvPr id="4" name="Picture 7" descr="epa_logo_horiz_small"/>
          <p:cNvPicPr>
            <a:picLocks noChangeAspect="1" noChangeArrowheads="1"/>
          </p:cNvPicPr>
          <p:nvPr/>
        </p:nvPicPr>
        <p:blipFill>
          <a:blip r:embed="rId3"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Agencies rely on air quality data analysis for planning and decision making</a:t>
            </a:r>
          </a:p>
          <a:p>
            <a:r>
              <a:rPr lang="en-US" dirty="0" smtClean="0"/>
              <a:t>State, Local, and Federal Budgets are being cut</a:t>
            </a:r>
          </a:p>
          <a:p>
            <a:r>
              <a:rPr lang="en-US" dirty="0" smtClean="0"/>
              <a:t>Data analysis automation can provide real value</a:t>
            </a:r>
          </a:p>
          <a:p>
            <a:pPr lvl="1">
              <a:buFontTx/>
              <a:buChar char="-"/>
            </a:pPr>
            <a:r>
              <a:rPr lang="en-US" dirty="0" smtClean="0"/>
              <a:t>Time savings</a:t>
            </a:r>
          </a:p>
          <a:p>
            <a:pPr lvl="1">
              <a:buFontTx/>
              <a:buChar char="-"/>
            </a:pPr>
            <a:r>
              <a:rPr lang="en-US" dirty="0" smtClean="0"/>
              <a:t>Better, more reliable analysis</a:t>
            </a:r>
          </a:p>
          <a:p>
            <a:pPr>
              <a:buFontTx/>
              <a:buChar char="-"/>
            </a:pPr>
            <a:r>
              <a:rPr lang="en-US" dirty="0" smtClean="0"/>
              <a:t>Python is a free tool that can help achieve this goal:</a:t>
            </a:r>
          </a:p>
          <a:p>
            <a:pPr lvl="1">
              <a:buFontTx/>
              <a:buChar char="-"/>
            </a:pPr>
            <a:r>
              <a:rPr lang="en-US" dirty="0" smtClean="0"/>
              <a:t>Easy to learn and read</a:t>
            </a:r>
          </a:p>
          <a:p>
            <a:pPr lvl="1">
              <a:buFontTx/>
              <a:buChar char="-"/>
            </a:pPr>
            <a:r>
              <a:rPr lang="en-US" dirty="0" smtClean="0"/>
              <a:t>Ideal for scientists and engineers (part time programmers)</a:t>
            </a:r>
          </a:p>
          <a:p>
            <a:pPr>
              <a:buNone/>
            </a:pPr>
            <a:endParaRPr lang="en-US" dirty="0" smtClean="0"/>
          </a:p>
          <a:p>
            <a:endParaRPr lang="en-US" dirty="0"/>
          </a:p>
        </p:txBody>
      </p:sp>
      <p:pic>
        <p:nvPicPr>
          <p:cNvPr id="4" name="Picture 7" descr="epa_logo_horiz_small"/>
          <p:cNvPicPr>
            <a:picLocks noChangeAspect="1" noChangeArrowheads="1"/>
          </p:cNvPicPr>
          <p:nvPr/>
        </p:nvPicPr>
        <p:blipFill>
          <a:blip r:embed="rId2"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a:xfrm>
            <a:off x="457200" y="1600200"/>
            <a:ext cx="5181600" cy="4724400"/>
          </a:xfrm>
        </p:spPr>
        <p:txBody>
          <a:bodyPr>
            <a:normAutofit fontScale="70000" lnSpcReduction="20000"/>
          </a:bodyPr>
          <a:lstStyle/>
          <a:p>
            <a:r>
              <a:rPr lang="en-US" dirty="0" smtClean="0"/>
              <a:t>Do you ever want to do more than is possible through a standard AQS report? And have it automated?</a:t>
            </a:r>
          </a:p>
          <a:p>
            <a:endParaRPr lang="en-US" dirty="0" smtClean="0"/>
          </a:p>
          <a:p>
            <a:r>
              <a:rPr lang="en-US" dirty="0" smtClean="0"/>
              <a:t>Do you wish you had additional software but don’t have the resources?</a:t>
            </a:r>
          </a:p>
          <a:p>
            <a:pPr lvl="1"/>
            <a:r>
              <a:rPr lang="en-US" dirty="0" smtClean="0"/>
              <a:t>Software like SAS, </a:t>
            </a:r>
            <a:r>
              <a:rPr lang="en-US" dirty="0" err="1" smtClean="0"/>
              <a:t>SigmaPlot</a:t>
            </a:r>
            <a:r>
              <a:rPr lang="en-US" dirty="0" smtClean="0"/>
              <a:t>, </a:t>
            </a:r>
            <a:r>
              <a:rPr lang="en-US" dirty="0" err="1" smtClean="0"/>
              <a:t>Matlab</a:t>
            </a:r>
            <a:r>
              <a:rPr lang="en-US" dirty="0" smtClean="0"/>
              <a:t>, etc. is useful for air quality data analysis.</a:t>
            </a:r>
          </a:p>
          <a:p>
            <a:pPr lvl="1"/>
            <a:r>
              <a:rPr lang="en-US" dirty="0" smtClean="0"/>
              <a:t>For many agencies, however, these tools are cost prohibitive.</a:t>
            </a:r>
          </a:p>
          <a:p>
            <a:endParaRPr lang="en-US" dirty="0" smtClean="0"/>
          </a:p>
          <a:p>
            <a:r>
              <a:rPr lang="en-US" dirty="0" smtClean="0"/>
              <a:t>Do you have routine reports or analyses that you currently generate manually and are resource/time intensive?</a:t>
            </a:r>
          </a:p>
        </p:txBody>
      </p:sp>
      <p:pic>
        <p:nvPicPr>
          <p:cNvPr id="31748" name="Picture 4" descr="http://www.sunriselabs.com/images/Stripchart%20image.jpg"/>
          <p:cNvPicPr>
            <a:picLocks noChangeAspect="1" noChangeArrowheads="1"/>
          </p:cNvPicPr>
          <p:nvPr/>
        </p:nvPicPr>
        <p:blipFill>
          <a:blip r:embed="rId3" cstate="print"/>
          <a:srcRect/>
          <a:stretch>
            <a:fillRect/>
          </a:stretch>
        </p:blipFill>
        <p:spPr bwMode="auto">
          <a:xfrm>
            <a:off x="5593334" y="1600200"/>
            <a:ext cx="3322066" cy="2209800"/>
          </a:xfrm>
          <a:prstGeom prst="rect">
            <a:avLst/>
          </a:prstGeom>
          <a:noFill/>
          <a:effectLst>
            <a:outerShdw blurRad="50800" dist="38100" dir="8100000" algn="tr" rotWithShape="0">
              <a:prstClr val="black">
                <a:alpha val="40000"/>
              </a:prstClr>
            </a:outerShdw>
          </a:effectLst>
        </p:spPr>
      </p:pic>
      <p:pic>
        <p:nvPicPr>
          <p:cNvPr id="31750" name="Picture 6" descr="http://www.microdaq.com/images/supco/recording-chart-paper.jpg"/>
          <p:cNvPicPr>
            <a:picLocks noChangeAspect="1" noChangeArrowheads="1"/>
          </p:cNvPicPr>
          <p:nvPr/>
        </p:nvPicPr>
        <p:blipFill>
          <a:blip r:embed="rId4" cstate="print">
            <a:duotone>
              <a:prstClr val="black"/>
              <a:schemeClr val="accent1">
                <a:lumMod val="75000"/>
                <a:tint val="45000"/>
                <a:satMod val="400000"/>
              </a:schemeClr>
            </a:duotone>
          </a:blip>
          <a:srcRect/>
          <a:stretch>
            <a:fillRect/>
          </a:stretch>
        </p:blipFill>
        <p:spPr bwMode="auto">
          <a:xfrm>
            <a:off x="5638800" y="4038600"/>
            <a:ext cx="3200400" cy="2440307"/>
          </a:xfrm>
          <a:prstGeom prst="rect">
            <a:avLst/>
          </a:prstGeom>
          <a:noFill/>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Daniel Garver </a:t>
            </a:r>
          </a:p>
          <a:p>
            <a:pPr lvl="1"/>
            <a:r>
              <a:rPr lang="en-US" dirty="0" smtClean="0">
                <a:hlinkClick r:id="rId3"/>
              </a:rPr>
              <a:t>garver.daniel@epa.gov</a:t>
            </a:r>
            <a:r>
              <a:rPr lang="en-US" dirty="0" smtClean="0"/>
              <a:t> </a:t>
            </a:r>
          </a:p>
          <a:p>
            <a:pPr lvl="1"/>
            <a:r>
              <a:rPr lang="en-US" dirty="0" smtClean="0"/>
              <a:t>404-562-9839</a:t>
            </a:r>
          </a:p>
          <a:p>
            <a:r>
              <a:rPr lang="en-US" dirty="0" smtClean="0"/>
              <a:t>Ryan Brown</a:t>
            </a:r>
          </a:p>
          <a:p>
            <a:pPr lvl="1"/>
            <a:r>
              <a:rPr lang="en-US" dirty="0" smtClean="0">
                <a:hlinkClick r:id="rId4"/>
              </a:rPr>
              <a:t>brown.ryan@epa.gov</a:t>
            </a:r>
            <a:endParaRPr lang="en-US" dirty="0" smtClean="0"/>
          </a:p>
          <a:p>
            <a:pPr lvl="1"/>
            <a:r>
              <a:rPr lang="en-US" dirty="0" smtClean="0"/>
              <a:t>404-562-9147</a:t>
            </a:r>
          </a:p>
          <a:p>
            <a:endParaRPr lang="en-US" dirty="0" smtClean="0"/>
          </a:p>
          <a:p>
            <a:r>
              <a:rPr lang="en-US" dirty="0" smtClean="0"/>
              <a:t>Python:  </a:t>
            </a:r>
            <a:r>
              <a:rPr lang="en-US" dirty="0" smtClean="0">
                <a:hlinkClick r:id="rId5"/>
              </a:rPr>
              <a:t>www.python.org</a:t>
            </a:r>
            <a:r>
              <a:rPr lang="en-US" dirty="0" smtClean="0"/>
              <a:t> </a:t>
            </a:r>
          </a:p>
          <a:p>
            <a:r>
              <a:rPr lang="en-US" dirty="0" err="1" smtClean="0"/>
              <a:t>SQLAlchemy</a:t>
            </a:r>
            <a:r>
              <a:rPr lang="en-US" dirty="0" smtClean="0"/>
              <a:t>: </a:t>
            </a:r>
            <a:r>
              <a:rPr lang="en-US" dirty="0" smtClean="0">
                <a:hlinkClick r:id="rId6"/>
              </a:rPr>
              <a:t>www.sqlalchemy.org</a:t>
            </a:r>
            <a:endParaRPr lang="en-US" dirty="0" smtClean="0"/>
          </a:p>
          <a:p>
            <a:r>
              <a:rPr lang="en-US" dirty="0" err="1" smtClean="0"/>
              <a:t>Codecademy</a:t>
            </a:r>
            <a:r>
              <a:rPr lang="en-US" dirty="0" smtClean="0"/>
              <a:t> Python course (free): </a:t>
            </a:r>
            <a:r>
              <a:rPr lang="en-US" dirty="0" smtClean="0">
                <a:hlinkClick r:id="rId7"/>
              </a:rPr>
              <a:t>www.codecademy.com/tracks/python</a:t>
            </a:r>
            <a:r>
              <a:rPr lang="en-US" dirty="0" smtClean="0"/>
              <a:t>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r>
              <a:rPr lang="en-US" sz="5400" dirty="0" smtClean="0"/>
              <a:t>Questions?</a:t>
            </a:r>
            <a:endParaRPr lang="en-US" sz="5400" dirty="0"/>
          </a:p>
        </p:txBody>
      </p:sp>
      <p:pic>
        <p:nvPicPr>
          <p:cNvPr id="4" name="Picture 7" descr="epa_logo_horiz_small"/>
          <p:cNvPicPr>
            <a:picLocks noChangeAspect="1" noChangeArrowheads="1"/>
          </p:cNvPicPr>
          <p:nvPr/>
        </p:nvPicPr>
        <p:blipFill>
          <a:blip r:embed="rId3"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About Python</a:t>
            </a:r>
          </a:p>
          <a:p>
            <a:r>
              <a:rPr lang="en-US" dirty="0" smtClean="0"/>
              <a:t>SQL databases and Python - </a:t>
            </a:r>
            <a:r>
              <a:rPr lang="en-US" dirty="0" err="1" smtClean="0"/>
              <a:t>SQLAlchemy</a:t>
            </a:r>
            <a:endParaRPr lang="en-US" dirty="0" smtClean="0"/>
          </a:p>
          <a:p>
            <a:r>
              <a:rPr lang="en-US" dirty="0" smtClean="0"/>
              <a:t>Region 4 Examples: </a:t>
            </a:r>
          </a:p>
          <a:p>
            <a:pPr lvl="1"/>
            <a:r>
              <a:rPr lang="en-US" dirty="0" smtClean="0"/>
              <a:t>Ozone site correlations</a:t>
            </a:r>
          </a:p>
          <a:p>
            <a:pPr lvl="1"/>
            <a:r>
              <a:rPr lang="en-US" dirty="0" smtClean="0"/>
              <a:t>Air monitoring </a:t>
            </a:r>
            <a:r>
              <a:rPr lang="en-US" dirty="0" err="1" smtClean="0"/>
              <a:t>geodatabase</a:t>
            </a:r>
            <a:endParaRPr lang="en-US" dirty="0" smtClean="0"/>
          </a:p>
          <a:p>
            <a:pPr lvl="1"/>
            <a:r>
              <a:rPr lang="en-US" dirty="0" smtClean="0"/>
              <a:t>Automated wind roses and pollution roses</a:t>
            </a:r>
          </a:p>
          <a:p>
            <a:r>
              <a:rPr lang="en-US" dirty="0" smtClean="0"/>
              <a:t>Other potential applications</a:t>
            </a:r>
          </a:p>
          <a:p>
            <a:endParaRPr lang="en-US" dirty="0" smtClean="0"/>
          </a:p>
          <a:p>
            <a:endParaRPr lang="en-US" dirty="0"/>
          </a:p>
        </p:txBody>
      </p:sp>
      <p:pic>
        <p:nvPicPr>
          <p:cNvPr id="4" name="Picture 7" descr="epa_logo_horiz_small"/>
          <p:cNvPicPr>
            <a:picLocks noChangeAspect="1" noChangeArrowheads="1"/>
          </p:cNvPicPr>
          <p:nvPr/>
        </p:nvPicPr>
        <p:blipFill>
          <a:blip r:embed="rId3"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0"/>
            <a:ext cx="8229600" cy="1143000"/>
          </a:xfrm>
        </p:spPr>
        <p:txBody>
          <a:bodyPr>
            <a:noAutofit/>
          </a:bodyPr>
          <a:lstStyle/>
          <a:p>
            <a:r>
              <a:rPr lang="en-US" sz="6000" dirty="0" smtClean="0"/>
              <a:t>What is Python?</a:t>
            </a:r>
            <a:endParaRPr lang="en-US" sz="6000" dirty="0"/>
          </a:p>
        </p:txBody>
      </p:sp>
      <p:pic>
        <p:nvPicPr>
          <p:cNvPr id="27650" name="Picture 2" descr="http://www.gingedas.net/files/python.png"/>
          <p:cNvPicPr>
            <a:picLocks noChangeAspect="1" noChangeArrowheads="1"/>
          </p:cNvPicPr>
          <p:nvPr/>
        </p:nvPicPr>
        <p:blipFill>
          <a:blip r:embed="rId3" cstate="print"/>
          <a:srcRect/>
          <a:stretch>
            <a:fillRect/>
          </a:stretch>
        </p:blipFill>
        <p:spPr bwMode="auto">
          <a:xfrm>
            <a:off x="2857500" y="304800"/>
            <a:ext cx="3429000" cy="3429000"/>
          </a:xfrm>
          <a:prstGeom prst="rect">
            <a:avLst/>
          </a:prstGeom>
          <a:noFill/>
        </p:spPr>
      </p:pic>
      <p:pic>
        <p:nvPicPr>
          <p:cNvPr id="6" name="Picture 7" descr="epa_logo_horiz_small"/>
          <p:cNvPicPr>
            <a:picLocks noChangeAspect="1" noChangeArrowheads="1"/>
          </p:cNvPicPr>
          <p:nvPr/>
        </p:nvPicPr>
        <p:blipFill>
          <a:blip r:embed="rId4"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ttp://www.python.org/community/logos/python-logo-master-v3-TM.png"/>
          <p:cNvPicPr>
            <a:picLocks noChangeAspect="1" noChangeArrowheads="1"/>
          </p:cNvPicPr>
          <p:nvPr/>
        </p:nvPicPr>
        <p:blipFill>
          <a:blip r:embed="rId3" cstate="print"/>
          <a:srcRect/>
          <a:stretch>
            <a:fillRect/>
          </a:stretch>
        </p:blipFill>
        <p:spPr bwMode="auto">
          <a:xfrm>
            <a:off x="1676400" y="228600"/>
            <a:ext cx="5724525" cy="1933575"/>
          </a:xfrm>
          <a:prstGeom prst="rect">
            <a:avLst/>
          </a:prstGeom>
          <a:noFill/>
        </p:spPr>
      </p:pic>
      <p:sp>
        <p:nvSpPr>
          <p:cNvPr id="3" name="Content Placeholder 2"/>
          <p:cNvSpPr>
            <a:spLocks noGrp="1"/>
          </p:cNvSpPr>
          <p:nvPr>
            <p:ph idx="1"/>
          </p:nvPr>
        </p:nvSpPr>
        <p:spPr>
          <a:xfrm>
            <a:off x="457200" y="4389437"/>
            <a:ext cx="8382000" cy="2468563"/>
          </a:xfrm>
        </p:spPr>
        <p:txBody>
          <a:bodyPr>
            <a:normAutofit fontScale="85000" lnSpcReduction="10000"/>
          </a:bodyPr>
          <a:lstStyle/>
          <a:p>
            <a:r>
              <a:rPr lang="en-US" sz="2400" dirty="0" smtClean="0"/>
              <a:t>Extremely portable and compatible – the same code runs on Windows, Linux/Unix, Mac OS X and works with existing code in C, C++, Fortran, Java, R, and HTML</a:t>
            </a:r>
          </a:p>
          <a:p>
            <a:r>
              <a:rPr lang="en-US" sz="2400" dirty="0" smtClean="0"/>
              <a:t>Open Source License – free to use (unlimited number of users and licenses) and immediately available for many diverse applications</a:t>
            </a:r>
          </a:p>
          <a:p>
            <a:r>
              <a:rPr lang="en-US" sz="2400" dirty="0" smtClean="0"/>
              <a:t>Strong user base that continually develops and supports python – free add-ons available for database integration, graphing, math/statistics, web development (22,846 add-ons currently available and growing)</a:t>
            </a:r>
            <a:endParaRPr lang="en-US" sz="2400" dirty="0"/>
          </a:p>
        </p:txBody>
      </p:sp>
      <p:sp>
        <p:nvSpPr>
          <p:cNvPr id="5" name="TextBox 4"/>
          <p:cNvSpPr txBox="1"/>
          <p:nvPr/>
        </p:nvSpPr>
        <p:spPr>
          <a:xfrm>
            <a:off x="838200" y="1828800"/>
            <a:ext cx="7620000" cy="2523768"/>
          </a:xfrm>
          <a:prstGeom prst="rect">
            <a:avLst/>
          </a:prstGeom>
          <a:noFill/>
        </p:spPr>
        <p:txBody>
          <a:bodyPr wrap="square" rtlCol="0">
            <a:spAutoFit/>
          </a:bodyPr>
          <a:lstStyle/>
          <a:p>
            <a:pPr algn="ctr"/>
            <a:r>
              <a:rPr lang="en-US" sz="2800" b="1" dirty="0" smtClean="0">
                <a:latin typeface="Franklin Gothic Book" pitchFamily="34" charset="0"/>
              </a:rPr>
              <a:t>“Python is a programming language that lets you work more quickly and integrate your systems more effectively. You can learn to use Python and see almost immediate gains in productivity and lower maintenance costs.”</a:t>
            </a:r>
          </a:p>
          <a:p>
            <a:pPr algn="ctr"/>
            <a:endParaRPr lang="en-US" dirty="0"/>
          </a:p>
        </p:txBody>
      </p:sp>
      <p:sp>
        <p:nvSpPr>
          <p:cNvPr id="6" name="TextBox 5"/>
          <p:cNvSpPr txBox="1"/>
          <p:nvPr/>
        </p:nvSpPr>
        <p:spPr>
          <a:xfrm>
            <a:off x="6934200" y="3581400"/>
            <a:ext cx="1828800" cy="461665"/>
          </a:xfrm>
          <a:prstGeom prst="rect">
            <a:avLst/>
          </a:prstGeom>
          <a:noFill/>
        </p:spPr>
        <p:txBody>
          <a:bodyPr wrap="square" rtlCol="0">
            <a:spAutoFit/>
          </a:bodyPr>
          <a:lstStyle/>
          <a:p>
            <a:r>
              <a:rPr lang="en-US" sz="2400" i="1" dirty="0" smtClean="0">
                <a:latin typeface="Franklin Gothic Book" pitchFamily="34" charset="0"/>
              </a:rPr>
              <a:t>- Python.org</a:t>
            </a:r>
            <a:endParaRPr lang="en-US" sz="2400" i="1" dirty="0">
              <a:latin typeface="Franklin Gothic Boo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8229600" cy="1143000"/>
          </a:xfrm>
        </p:spPr>
        <p:txBody>
          <a:bodyPr>
            <a:noAutofit/>
          </a:bodyPr>
          <a:lstStyle/>
          <a:p>
            <a:r>
              <a:rPr lang="en-US" sz="3600" dirty="0" smtClean="0"/>
              <a:t>Same functionality as widely available, costly, commercial software</a:t>
            </a:r>
            <a:endParaRPr lang="en-US" sz="3600" dirty="0"/>
          </a:p>
        </p:txBody>
      </p:sp>
      <p:sp>
        <p:nvSpPr>
          <p:cNvPr id="3" name="Content Placeholder 2"/>
          <p:cNvSpPr>
            <a:spLocks noGrp="1"/>
          </p:cNvSpPr>
          <p:nvPr>
            <p:ph idx="1"/>
          </p:nvPr>
        </p:nvSpPr>
        <p:spPr>
          <a:xfrm>
            <a:off x="457200" y="3429000"/>
            <a:ext cx="8229600" cy="3124200"/>
          </a:xfrm>
        </p:spPr>
        <p:txBody>
          <a:bodyPr>
            <a:normAutofit fontScale="92500" lnSpcReduction="10000"/>
          </a:bodyPr>
          <a:lstStyle/>
          <a:p>
            <a:r>
              <a:rPr lang="en-US" dirty="0" smtClean="0"/>
              <a:t>Free, open source add-ons similar to:</a:t>
            </a:r>
          </a:p>
          <a:p>
            <a:pPr lvl="1"/>
            <a:r>
              <a:rPr lang="en-US" dirty="0" err="1" smtClean="0"/>
              <a:t>Matlab</a:t>
            </a:r>
            <a:endParaRPr lang="en-US" dirty="0" smtClean="0"/>
          </a:p>
          <a:p>
            <a:pPr lvl="1"/>
            <a:r>
              <a:rPr lang="en-US" dirty="0" smtClean="0"/>
              <a:t>SAS</a:t>
            </a:r>
          </a:p>
          <a:p>
            <a:pPr lvl="1"/>
            <a:r>
              <a:rPr lang="en-US" dirty="0" smtClean="0"/>
              <a:t>PDF writing software</a:t>
            </a:r>
          </a:p>
          <a:p>
            <a:pPr lvl="1"/>
            <a:r>
              <a:rPr lang="en-US" dirty="0" smtClean="0"/>
              <a:t>Graphing software</a:t>
            </a:r>
          </a:p>
          <a:p>
            <a:pPr lvl="1"/>
            <a:r>
              <a:rPr lang="en-US" dirty="0" smtClean="0"/>
              <a:t>HTML Web Interface software</a:t>
            </a:r>
          </a:p>
          <a:p>
            <a:pPr lvl="1"/>
            <a:r>
              <a:rPr lang="en-US" dirty="0" smtClean="0"/>
              <a:t>Database management/migration software</a:t>
            </a:r>
          </a:p>
        </p:txBody>
      </p:sp>
      <p:pic>
        <p:nvPicPr>
          <p:cNvPr id="4" name="Picture 2" descr="http://www.python.org/community/logos/python-logo-master-v3-TM.png"/>
          <p:cNvPicPr>
            <a:picLocks noChangeAspect="1" noChangeArrowheads="1"/>
          </p:cNvPicPr>
          <p:nvPr/>
        </p:nvPicPr>
        <p:blipFill>
          <a:blip r:embed="rId3" cstate="print"/>
          <a:srcRect/>
          <a:stretch>
            <a:fillRect/>
          </a:stretch>
        </p:blipFill>
        <p:spPr bwMode="auto">
          <a:xfrm>
            <a:off x="1676400" y="228600"/>
            <a:ext cx="5724525" cy="19335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Python With Air Quality Data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Air quality data is almost always stored in an SQL relational database</a:t>
            </a:r>
          </a:p>
          <a:p>
            <a:r>
              <a:rPr lang="en-US" dirty="0" smtClean="0"/>
              <a:t>Examples:</a:t>
            </a:r>
          </a:p>
          <a:p>
            <a:pPr lvl="1"/>
            <a:r>
              <a:rPr lang="en-US" dirty="0" smtClean="0"/>
              <a:t>AQS, AQS </a:t>
            </a:r>
            <a:r>
              <a:rPr lang="en-US" dirty="0" err="1" smtClean="0"/>
              <a:t>Datamart</a:t>
            </a:r>
            <a:r>
              <a:rPr lang="en-US" dirty="0" smtClean="0"/>
              <a:t> (Oracle)</a:t>
            </a:r>
          </a:p>
          <a:p>
            <a:pPr lvl="1"/>
            <a:r>
              <a:rPr lang="en-US" dirty="0" err="1" smtClean="0"/>
              <a:t>AIRNow</a:t>
            </a:r>
            <a:r>
              <a:rPr lang="en-US" dirty="0" smtClean="0"/>
              <a:t> (</a:t>
            </a:r>
            <a:r>
              <a:rPr lang="en-US" dirty="0" err="1" smtClean="0"/>
              <a:t>MySQL</a:t>
            </a:r>
            <a:r>
              <a:rPr lang="en-US" dirty="0" smtClean="0"/>
              <a:t>)</a:t>
            </a:r>
          </a:p>
          <a:p>
            <a:pPr lvl="1"/>
            <a:r>
              <a:rPr lang="en-US" dirty="0" smtClean="0"/>
              <a:t>Proprietary air monitoring  data management systems such as E-DAS or </a:t>
            </a:r>
            <a:r>
              <a:rPr lang="en-US" dirty="0" err="1" smtClean="0"/>
              <a:t>AirVision</a:t>
            </a:r>
            <a:r>
              <a:rPr lang="en-US" dirty="0" smtClean="0"/>
              <a:t> (Usually MS SQL Server or Oracle)</a:t>
            </a:r>
          </a:p>
          <a:p>
            <a:pPr lvl="1"/>
            <a:r>
              <a:rPr lang="en-US" dirty="0" smtClean="0"/>
              <a:t>State or Local Agency Databases (various platforms)</a:t>
            </a:r>
          </a:p>
          <a:p>
            <a:r>
              <a:rPr lang="en-US" i="1" dirty="0" smtClean="0"/>
              <a:t>The first step is to access the data using Python</a:t>
            </a:r>
            <a:r>
              <a:rPr lang="en-US" i="1" dirty="0" smtClean="0"/>
              <a:t>…</a:t>
            </a:r>
          </a:p>
          <a:p>
            <a:pPr lvl="1"/>
            <a:r>
              <a:rPr lang="en-US" i="1" dirty="0" err="1" smtClean="0"/>
              <a:t>SQLAlchemy</a:t>
            </a:r>
            <a:r>
              <a:rPr lang="en-US" i="1" dirty="0" smtClean="0"/>
              <a:t>: a Python add-on</a:t>
            </a:r>
            <a:endParaRPr lang="en-US" i="1" dirty="0" smtClean="0"/>
          </a:p>
        </p:txBody>
      </p:sp>
      <p:pic>
        <p:nvPicPr>
          <p:cNvPr id="4" name="Picture 7" descr="epa_logo_horiz_small"/>
          <p:cNvPicPr>
            <a:picLocks noChangeAspect="1" noChangeArrowheads="1"/>
          </p:cNvPicPr>
          <p:nvPr/>
        </p:nvPicPr>
        <p:blipFill>
          <a:blip r:embed="rId2"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www.datablueprint.com/images/uploads/Services/database1_s600x600.jpg"/>
          <p:cNvPicPr>
            <a:picLocks noChangeAspect="1" noChangeArrowheads="1"/>
          </p:cNvPicPr>
          <p:nvPr/>
        </p:nvPicPr>
        <p:blipFill>
          <a:blip r:embed="rId3" cstate="print">
            <a:lum bright="70000" contrast="-70000"/>
          </a:blip>
          <a:srcRect/>
          <a:stretch>
            <a:fillRect/>
          </a:stretch>
        </p:blipFill>
        <p:spPr bwMode="auto">
          <a:xfrm>
            <a:off x="0" y="-76200"/>
            <a:ext cx="9245600" cy="6934200"/>
          </a:xfrm>
          <a:prstGeom prst="rect">
            <a:avLst/>
          </a:prstGeom>
          <a:noFill/>
        </p:spPr>
      </p:pic>
      <p:sp>
        <p:nvSpPr>
          <p:cNvPr id="2" name="Title 1"/>
          <p:cNvSpPr>
            <a:spLocks noGrp="1"/>
          </p:cNvSpPr>
          <p:nvPr>
            <p:ph type="title"/>
          </p:nvPr>
        </p:nvSpPr>
        <p:spPr>
          <a:xfrm>
            <a:off x="457200" y="2743200"/>
            <a:ext cx="8229600" cy="1143000"/>
          </a:xfrm>
        </p:spPr>
        <p:txBody>
          <a:bodyPr>
            <a:noAutofit/>
          </a:bodyPr>
          <a:lstStyle/>
          <a:p>
            <a:r>
              <a:rPr lang="en-US" sz="6000" dirty="0" smtClean="0">
                <a:solidFill>
                  <a:schemeClr val="tx2">
                    <a:lumMod val="75000"/>
                  </a:schemeClr>
                </a:solidFill>
                <a:effectLst>
                  <a:outerShdw blurRad="63500" sx="102000" sy="102000" algn="ctr" rotWithShape="0">
                    <a:schemeClr val="tx2">
                      <a:lumMod val="40000"/>
                      <a:lumOff val="60000"/>
                      <a:alpha val="40000"/>
                    </a:schemeClr>
                  </a:outerShdw>
                </a:effectLst>
              </a:rPr>
              <a:t>What is </a:t>
            </a:r>
            <a:r>
              <a:rPr lang="en-US" sz="6000" dirty="0" err="1" smtClean="0">
                <a:solidFill>
                  <a:schemeClr val="tx2">
                    <a:lumMod val="75000"/>
                  </a:schemeClr>
                </a:solidFill>
                <a:effectLst>
                  <a:outerShdw blurRad="63500" sx="102000" sy="102000" algn="ctr" rotWithShape="0">
                    <a:schemeClr val="tx2">
                      <a:lumMod val="40000"/>
                      <a:lumOff val="60000"/>
                      <a:alpha val="40000"/>
                    </a:schemeClr>
                  </a:outerShdw>
                </a:effectLst>
              </a:rPr>
              <a:t>SQLAlchemy</a:t>
            </a:r>
            <a:r>
              <a:rPr lang="en-US" sz="6000" dirty="0" smtClean="0">
                <a:solidFill>
                  <a:schemeClr val="tx2">
                    <a:lumMod val="75000"/>
                  </a:schemeClr>
                </a:solidFill>
                <a:effectLst>
                  <a:outerShdw blurRad="63500" sx="102000" sy="102000" algn="ctr" rotWithShape="0">
                    <a:schemeClr val="tx2">
                      <a:lumMod val="40000"/>
                      <a:lumOff val="60000"/>
                      <a:alpha val="40000"/>
                    </a:schemeClr>
                  </a:outerShdw>
                </a:effectLst>
              </a:rPr>
              <a:t>?</a:t>
            </a:r>
            <a:endParaRPr lang="en-US" sz="6000" dirty="0">
              <a:solidFill>
                <a:schemeClr val="tx2">
                  <a:lumMod val="75000"/>
                </a:schemeClr>
              </a:solidFill>
              <a:effectLst>
                <a:outerShdw blurRad="63500" sx="102000" sy="102000" algn="ctr" rotWithShape="0">
                  <a:schemeClr val="tx2">
                    <a:lumMod val="40000"/>
                    <a:lumOff val="60000"/>
                    <a:alpha val="40000"/>
                  </a:schemeClr>
                </a:outerShdw>
              </a:effectLst>
            </a:endParaRPr>
          </a:p>
        </p:txBody>
      </p:sp>
      <p:pic>
        <p:nvPicPr>
          <p:cNvPr id="6" name="Picture 7" descr="epa_logo_horiz_small"/>
          <p:cNvPicPr>
            <a:picLocks noChangeAspect="1" noChangeArrowheads="1"/>
          </p:cNvPicPr>
          <p:nvPr/>
        </p:nvPicPr>
        <p:blipFill>
          <a:blip r:embed="rId4" cstate="print"/>
          <a:srcRect/>
          <a:stretch>
            <a:fillRect/>
          </a:stretch>
        </p:blipFill>
        <p:spPr bwMode="auto">
          <a:xfrm>
            <a:off x="6096000" y="6248400"/>
            <a:ext cx="2857500" cy="4000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and </a:t>
            </a:r>
            <a:r>
              <a:rPr lang="en-US" dirty="0" err="1" smtClean="0"/>
              <a:t>SQLAlchemy</a:t>
            </a:r>
            <a:endParaRPr lang="en-US" dirty="0"/>
          </a:p>
        </p:txBody>
      </p:sp>
      <p:sp>
        <p:nvSpPr>
          <p:cNvPr id="3" name="Content Placeholder 2"/>
          <p:cNvSpPr>
            <a:spLocks noGrp="1"/>
          </p:cNvSpPr>
          <p:nvPr>
            <p:ph idx="1"/>
          </p:nvPr>
        </p:nvSpPr>
        <p:spPr/>
        <p:txBody>
          <a:bodyPr>
            <a:normAutofit lnSpcReduction="10000"/>
          </a:bodyPr>
          <a:lstStyle/>
          <a:p>
            <a:r>
              <a:rPr lang="en-US" dirty="0" err="1" smtClean="0"/>
              <a:t>SQLAlchemy</a:t>
            </a:r>
            <a:r>
              <a:rPr lang="en-US" dirty="0" smtClean="0"/>
              <a:t> is a Python add-on that interacts with relational databases</a:t>
            </a:r>
          </a:p>
          <a:p>
            <a:r>
              <a:rPr lang="en-US" dirty="0" smtClean="0"/>
              <a:t>The same Python code can communicate with any type of SQL database (e.g. Oracle, </a:t>
            </a:r>
            <a:r>
              <a:rPr lang="en-US" dirty="0" err="1" smtClean="0"/>
              <a:t>MySQL</a:t>
            </a:r>
            <a:r>
              <a:rPr lang="en-US" dirty="0" smtClean="0"/>
              <a:t>, SQL Server, Access)</a:t>
            </a:r>
          </a:p>
          <a:p>
            <a:r>
              <a:rPr lang="en-US" dirty="0" smtClean="0"/>
              <a:t>Python code with </a:t>
            </a:r>
            <a:r>
              <a:rPr lang="en-US" dirty="0" err="1" smtClean="0"/>
              <a:t>SQLAlchemy</a:t>
            </a:r>
            <a:r>
              <a:rPr lang="en-US" dirty="0" smtClean="0"/>
              <a:t> is easier to read and write than raw SQL</a:t>
            </a:r>
          </a:p>
          <a:p>
            <a:r>
              <a:rPr lang="en-US" dirty="0" smtClean="0"/>
              <a:t>Your data can then be used for other purposes in Python</a:t>
            </a:r>
          </a:p>
          <a:p>
            <a:endParaRPr lang="en-US" dirty="0" smtClean="0"/>
          </a:p>
          <a:p>
            <a:pPr lvl="1"/>
            <a:endParaRPr lang="en-US" dirty="0"/>
          </a:p>
        </p:txBody>
      </p:sp>
      <p:pic>
        <p:nvPicPr>
          <p:cNvPr id="4" name="Picture 7" descr="epa_logo_horiz_small"/>
          <p:cNvPicPr>
            <a:picLocks noChangeAspect="1" noChangeArrowheads="1"/>
          </p:cNvPicPr>
          <p:nvPr/>
        </p:nvPicPr>
        <p:blipFill>
          <a:blip r:embed="rId3" cstate="print"/>
          <a:srcRect/>
          <a:stretch>
            <a:fillRect/>
          </a:stretch>
        </p:blipFill>
        <p:spPr bwMode="auto">
          <a:xfrm>
            <a:off x="6096000" y="6248400"/>
            <a:ext cx="2857500" cy="400050"/>
          </a:xfrm>
          <a:prstGeom prst="rect">
            <a:avLst/>
          </a:prstGeom>
          <a:noFill/>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4041</TotalTime>
  <Words>1203</Words>
  <Application>Microsoft Office PowerPoint</Application>
  <PresentationFormat>On-screen Show (4:3)</PresentationFormat>
  <Paragraphs>251</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Franklin Gothic Medium</vt:lpstr>
      <vt:lpstr>Franklin Gothic Book</vt:lpstr>
      <vt:lpstr>Calibri</vt:lpstr>
      <vt:lpstr>Courier New</vt:lpstr>
      <vt:lpstr>Office Theme</vt:lpstr>
      <vt:lpstr>Air Quality Data Analysis  Using Open Source Tools</vt:lpstr>
      <vt:lpstr>The Problem</vt:lpstr>
      <vt:lpstr>Outline</vt:lpstr>
      <vt:lpstr>What is Python?</vt:lpstr>
      <vt:lpstr>Slide 5</vt:lpstr>
      <vt:lpstr>Same functionality as widely available, costly, commercial software</vt:lpstr>
      <vt:lpstr>Using Python With Air Quality Data</vt:lpstr>
      <vt:lpstr>What is SQLAlchemy?</vt:lpstr>
      <vt:lpstr>Python and SQLAlchemy</vt:lpstr>
      <vt:lpstr>SQLAlchemy – An Example</vt:lpstr>
      <vt:lpstr>Once you have access to your air quality data in Python, you can:</vt:lpstr>
      <vt:lpstr>An AQS Example:  Ozone Site Comparison Regressions  (with Graphs!)</vt:lpstr>
      <vt:lpstr>Ozone Site Comparison Regressions</vt:lpstr>
      <vt:lpstr>Ozone Site Comparison Matrix</vt:lpstr>
      <vt:lpstr>Regression Plots: Selected Southeast Sites</vt:lpstr>
      <vt:lpstr>Example: An Air Monitoring Geodatabase</vt:lpstr>
      <vt:lpstr>Example: Air Pollution Wind Roses</vt:lpstr>
      <vt:lpstr>Other possibilities for air quality data</vt:lpstr>
      <vt:lpstr>Summary</vt:lpstr>
      <vt:lpstr>Additional Resources</vt:lpstr>
      <vt:lpstr>Questions?</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Knox County Ozone Appendix P Calculation and Justification</dc:title>
  <dc:creator>Ryan Brown</dc:creator>
  <cp:lastModifiedBy>dgarver</cp:lastModifiedBy>
  <cp:revision>263</cp:revision>
  <dcterms:created xsi:type="dcterms:W3CDTF">2012-05-02T13:56:11Z</dcterms:created>
  <dcterms:modified xsi:type="dcterms:W3CDTF">2012-08-03T20:04:11Z</dcterms:modified>
</cp:coreProperties>
</file>